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5" r:id="rId1"/>
    <p:sldMasterId id="2147483682" r:id="rId2"/>
  </p:sldMasterIdLst>
  <p:notesMasterIdLst>
    <p:notesMasterId r:id="rId29"/>
  </p:notesMasterIdLst>
  <p:sldIdLst>
    <p:sldId id="256" r:id="rId3"/>
    <p:sldId id="612" r:id="rId4"/>
    <p:sldId id="621" r:id="rId5"/>
    <p:sldId id="622" r:id="rId6"/>
    <p:sldId id="257" r:id="rId7"/>
    <p:sldId id="279" r:id="rId8"/>
    <p:sldId id="261" r:id="rId9"/>
    <p:sldId id="262" r:id="rId10"/>
    <p:sldId id="263" r:id="rId11"/>
    <p:sldId id="264" r:id="rId12"/>
    <p:sldId id="276" r:id="rId13"/>
    <p:sldId id="280" r:id="rId14"/>
    <p:sldId id="609" r:id="rId15"/>
    <p:sldId id="610" r:id="rId16"/>
    <p:sldId id="617" r:id="rId17"/>
    <p:sldId id="618" r:id="rId18"/>
    <p:sldId id="614" r:id="rId19"/>
    <p:sldId id="615" r:id="rId20"/>
    <p:sldId id="616" r:id="rId21"/>
    <p:sldId id="281" r:id="rId22"/>
    <p:sldId id="275" r:id="rId23"/>
    <p:sldId id="278" r:id="rId24"/>
    <p:sldId id="282" r:id="rId25"/>
    <p:sldId id="283" r:id="rId26"/>
    <p:sldId id="268" r:id="rId27"/>
    <p:sldId id="259" r:id="rId2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Inconsolata" panose="020B0604020202020204" charset="0"/>
      <p:regular r:id="rId34"/>
      <p:bold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Montserrat Light" panose="020B0604020202020204" charset="0"/>
      <p:regular r:id="rId40"/>
      <p:bold r:id="rId41"/>
      <p:italic r:id="rId42"/>
      <p:boldItalic r:id="rId43"/>
    </p:embeddedFont>
    <p:embeddedFont>
      <p:font typeface="Montserrat Medium" panose="020B0604020202020204" charset="0"/>
      <p:regular r:id="rId44"/>
      <p:bold r:id="rId45"/>
      <p:italic r:id="rId46"/>
      <p:boldItalic r:id="rId47"/>
    </p:embeddedFont>
    <p:embeddedFont>
      <p:font typeface="Poppins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5268" autoAdjust="0"/>
  </p:normalViewPr>
  <p:slideViewPr>
    <p:cSldViewPr snapToGrid="0">
      <p:cViewPr varScale="1">
        <p:scale>
          <a:sx n="106" d="100"/>
          <a:sy n="106" d="100"/>
        </p:scale>
        <p:origin x="77" y="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2dba3f01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42dba3f01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3b53ce73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3b53ce73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513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b08f31d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b08f31d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119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3b53ce73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3b53ce73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2dd2c863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42dd2c863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b08f31d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b08f31d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3b53ce73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3b53ce73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b08f31d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b08f31d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3b08f31d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3b08f31d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b53ce73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b53ce73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b53ce73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b53ce73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206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b53ce73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b53ce73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0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3b53ce73e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3b53ce73e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79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94360" y="744575"/>
            <a:ext cx="824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4360" y="2758400"/>
            <a:ext cx="824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500"/>
              <a:buNone/>
              <a:defRPr sz="1400">
                <a:solidFill>
                  <a:srgbClr val="373A3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262157" y="4568875"/>
            <a:ext cx="178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r>
              <a:rPr lang="en" i="1">
                <a:solidFill>
                  <a:schemeClr val="dk1"/>
                </a:solidFill>
              </a:rPr>
              <a:t>confidential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35495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2000"/>
              <a:buNone/>
              <a:defRPr sz="12000">
                <a:solidFill>
                  <a:srgbClr val="373A3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47857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quote">
  <p:cSld name="Big quot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183150" y="192600"/>
            <a:ext cx="8758800" cy="4770000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509325" y="407850"/>
            <a:ext cx="72390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C5585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C5585F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85800" y="1258075"/>
            <a:ext cx="7308000" cy="29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64859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185400" y="185400"/>
            <a:ext cx="8787900" cy="47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4965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1 2">
  <p:cSld name="Default 1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206450" y="142225"/>
            <a:ext cx="8222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99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1">
  <p:cSld name="Default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311700" y="873700"/>
            <a:ext cx="8520600" cy="3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206450" y="142225"/>
            <a:ext cx="8222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54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1 1">
  <p:cSld name="Default 1 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873700"/>
            <a:ext cx="4032900" cy="3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06450" y="142225"/>
            <a:ext cx="8222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2"/>
          </p:nvPr>
        </p:nvSpPr>
        <p:spPr>
          <a:xfrm>
            <a:off x="4790750" y="869100"/>
            <a:ext cx="4032900" cy="3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●"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○"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Char char="■"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851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82880" y="182880"/>
            <a:ext cx="8778300" cy="47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Font typeface="Montserrat Medium"/>
              <a:buNone/>
              <a:defRPr sz="2000">
                <a:solidFill>
                  <a:srgbClr val="373A3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>
                <a:solidFill>
                  <a:srgbClr val="373A36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○"/>
              <a:defRPr>
                <a:solidFill>
                  <a:srgbClr val="373A36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■"/>
              <a:defRPr>
                <a:solidFill>
                  <a:srgbClr val="373A36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●"/>
              <a:defRPr>
                <a:solidFill>
                  <a:srgbClr val="373A36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○"/>
              <a:defRPr>
                <a:solidFill>
                  <a:srgbClr val="373A36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■"/>
              <a:defRPr>
                <a:solidFill>
                  <a:srgbClr val="373A36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●"/>
              <a:defRPr>
                <a:solidFill>
                  <a:srgbClr val="373A36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○"/>
              <a:defRPr>
                <a:solidFill>
                  <a:srgbClr val="373A36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1400"/>
              <a:buChar char="■"/>
              <a:defRPr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7625" y="4610400"/>
            <a:ext cx="1078600" cy="23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9327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594360" y="744575"/>
            <a:ext cx="824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5200"/>
              <a:buNone/>
              <a:defRPr sz="5200"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594360" y="2758400"/>
            <a:ext cx="824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500"/>
              <a:buNone/>
              <a:defRPr sz="1400">
                <a:solidFill>
                  <a:srgbClr val="373A3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 sz="2800"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262157" y="4568875"/>
            <a:ext cx="1785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r>
              <a:rPr lang="en" i="1">
                <a:solidFill>
                  <a:schemeClr val="dk1"/>
                </a:solidFill>
              </a:rPr>
              <a:t>confidential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2206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Title slide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189325" y="208250"/>
            <a:ext cx="8784300" cy="4754100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ctrTitle"/>
          </p:nvPr>
        </p:nvSpPr>
        <p:spPr>
          <a:xfrm>
            <a:off x="594360" y="744575"/>
            <a:ext cx="824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594360" y="2834125"/>
            <a:ext cx="824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262162" y="4568875"/>
            <a:ext cx="144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r>
              <a:rPr lang="en" i="1">
                <a:solidFill>
                  <a:schemeClr val="dk1"/>
                </a:solidFill>
              </a:rPr>
              <a:t>confidential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4112" y="4599432"/>
            <a:ext cx="1095525" cy="23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38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182880" y="182880"/>
            <a:ext cx="8778300" cy="47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Font typeface="Montserrat Medium"/>
              <a:buNone/>
              <a:defRPr sz="2000">
                <a:solidFill>
                  <a:srgbClr val="373A3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520600" cy="3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>
                <a:solidFill>
                  <a:srgbClr val="373A36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○"/>
              <a:defRPr>
                <a:solidFill>
                  <a:srgbClr val="373A36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■"/>
              <a:defRPr>
                <a:solidFill>
                  <a:srgbClr val="373A36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●"/>
              <a:defRPr>
                <a:solidFill>
                  <a:srgbClr val="373A36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○"/>
              <a:defRPr>
                <a:solidFill>
                  <a:srgbClr val="373A36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■"/>
              <a:defRPr>
                <a:solidFill>
                  <a:srgbClr val="373A36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●"/>
              <a:defRPr>
                <a:solidFill>
                  <a:srgbClr val="373A36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400"/>
              <a:buChar char="○"/>
              <a:defRPr>
                <a:solidFill>
                  <a:srgbClr val="373A36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1400"/>
              <a:buChar char="■"/>
              <a:defRPr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7625" y="4610400"/>
            <a:ext cx="1078600" cy="23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59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89325" y="208250"/>
            <a:ext cx="8784300" cy="4754100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94360" y="744575"/>
            <a:ext cx="824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94360" y="2834125"/>
            <a:ext cx="824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262162" y="4568875"/>
            <a:ext cx="1442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r>
              <a:rPr lang="en" i="1">
                <a:solidFill>
                  <a:schemeClr val="dk1"/>
                </a:solidFill>
              </a:rPr>
              <a:t>confidential</a:t>
            </a:r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4112" y="4599432"/>
            <a:ext cx="1095525" cy="23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1019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200"/>
              <a:buNone/>
              <a:defRPr sz="3200">
                <a:solidFill>
                  <a:srgbClr val="373A3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262155" y="4568875"/>
            <a:ext cx="19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 sz="1000"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 sz="1000"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 sz="1000"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 sz="1000"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 sz="1000"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 sz="1000"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 sz="1000"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 sz="1000"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r>
              <a:rPr lang="en" sz="1400" i="1">
                <a:solidFill>
                  <a:schemeClr val="dk1"/>
                </a:solidFill>
              </a:rPr>
              <a:t>confidential</a:t>
            </a:r>
            <a:endParaRPr sz="800"/>
          </a:p>
        </p:txBody>
      </p:sp>
    </p:spTree>
    <p:extLst>
      <p:ext uri="{BB962C8B-B14F-4D97-AF65-F5344CB8AC3E}">
        <p14:creationId xmlns:p14="http://schemas.microsoft.com/office/powerpoint/2010/main" val="249884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>
                <a:solidFill>
                  <a:srgbClr val="373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57200" y="1164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400"/>
              <a:buChar char="●"/>
              <a:defRPr sz="1400">
                <a:solidFill>
                  <a:srgbClr val="373A36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400"/>
              <a:buChar char="●"/>
              <a:defRPr sz="1400">
                <a:solidFill>
                  <a:srgbClr val="373A36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09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>
                <a:solidFill>
                  <a:srgbClr val="373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686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>
                <a:solidFill>
                  <a:srgbClr val="373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457200" y="12912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034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59436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800"/>
              <a:buNone/>
              <a:defRPr sz="3800">
                <a:solidFill>
                  <a:srgbClr val="373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262163" y="4568875"/>
            <a:ext cx="1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endParaRPr i="1"/>
          </a:p>
        </p:txBody>
      </p:sp>
    </p:spTree>
    <p:extLst>
      <p:ext uri="{BB962C8B-B14F-4D97-AF65-F5344CB8AC3E}">
        <p14:creationId xmlns:p14="http://schemas.microsoft.com/office/powerpoint/2010/main" val="2727007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2"/>
          </p:nvPr>
        </p:nvSpPr>
        <p:spPr>
          <a:xfrm>
            <a:off x="4939500" y="5090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300"/>
              <a:buChar char="●"/>
              <a:defRPr sz="1300">
                <a:solidFill>
                  <a:srgbClr val="373A36"/>
                </a:solidFill>
              </a:defRPr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○"/>
              <a:defRPr sz="900">
                <a:solidFill>
                  <a:srgbClr val="373A36"/>
                </a:solidFill>
              </a:defRPr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■"/>
              <a:defRPr sz="900">
                <a:solidFill>
                  <a:srgbClr val="373A36"/>
                </a:solidFill>
              </a:defRPr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●"/>
              <a:defRPr sz="900">
                <a:solidFill>
                  <a:srgbClr val="373A36"/>
                </a:solidFill>
              </a:defRPr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○"/>
              <a:defRPr sz="900">
                <a:solidFill>
                  <a:srgbClr val="373A36"/>
                </a:solidFill>
              </a:defRPr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■"/>
              <a:defRPr sz="900">
                <a:solidFill>
                  <a:srgbClr val="373A36"/>
                </a:solidFill>
              </a:defRPr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●"/>
              <a:defRPr sz="900">
                <a:solidFill>
                  <a:srgbClr val="373A36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○"/>
              <a:defRPr sz="900">
                <a:solidFill>
                  <a:srgbClr val="373A36"/>
                </a:solidFill>
              </a:defRPr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900"/>
              <a:buChar char="■"/>
              <a:defRPr sz="900"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64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398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2000"/>
              <a:buNone/>
              <a:defRPr sz="12000">
                <a:solidFill>
                  <a:srgbClr val="373A3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709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quote" preserve="1">
  <p:cSld name="Big quot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/>
        </p:nvSpPr>
        <p:spPr>
          <a:xfrm>
            <a:off x="183150" y="192600"/>
            <a:ext cx="8758800" cy="4770000"/>
          </a:xfrm>
          <a:prstGeom prst="rect">
            <a:avLst/>
          </a:prstGeom>
          <a:solidFill>
            <a:srgbClr val="AB23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7"/>
          <p:cNvSpPr txBox="1"/>
          <p:nvPr/>
        </p:nvSpPr>
        <p:spPr>
          <a:xfrm>
            <a:off x="509325" y="407850"/>
            <a:ext cx="72390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C5585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C5585F"/>
              </a:solidFill>
            </a:endParaRPr>
          </a:p>
        </p:txBody>
      </p:sp>
      <p:sp>
        <p:nvSpPr>
          <p:cNvPr id="120" name="Google Shape;120;p27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685800" y="1258075"/>
            <a:ext cx="7308000" cy="29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572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>
            <a:off x="185400" y="185400"/>
            <a:ext cx="8787900" cy="47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87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200"/>
              <a:buNone/>
              <a:defRPr sz="3200">
                <a:solidFill>
                  <a:srgbClr val="373A3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62155" y="4568875"/>
            <a:ext cx="19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 sz="1000"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 sz="1000"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 sz="1000"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 sz="1000"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 sz="1000"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 sz="1000"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 sz="1000"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 sz="1000"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r>
              <a:rPr lang="en" sz="1400" i="1">
                <a:solidFill>
                  <a:schemeClr val="dk1"/>
                </a:solidFill>
              </a:rPr>
              <a:t>confidential</a:t>
            </a:r>
            <a:endParaRPr sz="800"/>
          </a:p>
        </p:txBody>
      </p:sp>
    </p:spTree>
    <p:extLst>
      <p:ext uri="{BB962C8B-B14F-4D97-AF65-F5344CB8AC3E}">
        <p14:creationId xmlns:p14="http://schemas.microsoft.com/office/powerpoint/2010/main" val="26367850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>
                <a:solidFill>
                  <a:srgbClr val="373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None/>
              <a:defRPr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1646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400"/>
              <a:buChar char="●"/>
              <a:defRPr sz="1400">
                <a:solidFill>
                  <a:srgbClr val="373A36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400"/>
              <a:buChar char="●"/>
              <a:defRPr sz="1400">
                <a:solidFill>
                  <a:srgbClr val="373A36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0110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>
                <a:solidFill>
                  <a:srgbClr val="373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1351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000"/>
              <a:buNone/>
              <a:defRPr sz="2000">
                <a:solidFill>
                  <a:srgbClr val="373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400"/>
              <a:buNone/>
              <a:defRPr sz="2400"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2912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●"/>
              <a:defRPr sz="1200">
                <a:solidFill>
                  <a:srgbClr val="373A36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1200"/>
              <a:buChar char="○"/>
              <a:defRPr sz="1200">
                <a:solidFill>
                  <a:srgbClr val="373A36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1200"/>
              <a:buChar char="■"/>
              <a:defRPr sz="1200"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2363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59436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800"/>
              <a:buNone/>
              <a:defRPr sz="3800">
                <a:solidFill>
                  <a:srgbClr val="373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262163" y="4568875"/>
            <a:ext cx="1423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</a:t>
            </a:r>
            <a:endParaRPr i="1"/>
          </a:p>
        </p:txBody>
      </p:sp>
    </p:spTree>
    <p:extLst>
      <p:ext uri="{BB962C8B-B14F-4D97-AF65-F5344CB8AC3E}">
        <p14:creationId xmlns:p14="http://schemas.microsoft.com/office/powerpoint/2010/main" val="5089837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3700"/>
              <a:buNone/>
              <a:defRPr sz="3700">
                <a:solidFill>
                  <a:srgbClr val="373A3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939500" y="5090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1300"/>
              <a:buChar char="●"/>
              <a:defRPr sz="1300">
                <a:solidFill>
                  <a:srgbClr val="373A36"/>
                </a:solidFill>
              </a:defRPr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○"/>
              <a:defRPr sz="900">
                <a:solidFill>
                  <a:srgbClr val="373A36"/>
                </a:solidFill>
              </a:defRPr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■"/>
              <a:defRPr sz="900">
                <a:solidFill>
                  <a:srgbClr val="373A36"/>
                </a:solidFill>
              </a:defRPr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●"/>
              <a:defRPr sz="900">
                <a:solidFill>
                  <a:srgbClr val="373A36"/>
                </a:solidFill>
              </a:defRPr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○"/>
              <a:defRPr sz="900">
                <a:solidFill>
                  <a:srgbClr val="373A36"/>
                </a:solidFill>
              </a:defRPr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■"/>
              <a:defRPr sz="900">
                <a:solidFill>
                  <a:srgbClr val="373A36"/>
                </a:solidFill>
              </a:defRPr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●"/>
              <a:defRPr sz="900">
                <a:solidFill>
                  <a:srgbClr val="373A36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373A36"/>
              </a:buClr>
              <a:buSzPts val="900"/>
              <a:buChar char="○"/>
              <a:defRPr sz="900">
                <a:solidFill>
                  <a:srgbClr val="373A36"/>
                </a:solidFill>
              </a:defRPr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Clr>
                <a:srgbClr val="373A36"/>
              </a:buClr>
              <a:buSzPts val="900"/>
              <a:buChar char="■"/>
              <a:defRPr sz="900">
                <a:solidFill>
                  <a:srgbClr val="373A36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968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2621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3185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82880" y="182880"/>
            <a:ext cx="8778300" cy="47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Font typeface="Montserrat"/>
              <a:buNone/>
              <a:defRPr sz="2800">
                <a:solidFill>
                  <a:srgbClr val="373A3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77625" y="4610400"/>
            <a:ext cx="1078600" cy="23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0367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9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182880" y="182880"/>
            <a:ext cx="8778300" cy="47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73A36"/>
              </a:buClr>
              <a:buSzPts val="2800"/>
              <a:buFont typeface="Montserrat"/>
              <a:buNone/>
              <a:defRPr sz="2800">
                <a:solidFill>
                  <a:srgbClr val="373A3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77625" y="4610400"/>
            <a:ext cx="1078600" cy="23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689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5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goric?lang=en" TargetMode="External"/><Relationship Id="rId2" Type="http://schemas.openxmlformats.org/officeDocument/2006/relationships/hyperlink" Target="https://agoric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github.com/Agoric/PlaygroundVat" TargetMode="External"/><Relationship Id="rId5" Type="http://schemas.openxmlformats.org/officeDocument/2006/relationships/hyperlink" Target="https://agoric.com/weekly-updates/" TargetMode="External"/><Relationship Id="rId4" Type="http://schemas.openxmlformats.org/officeDocument/2006/relationships/hyperlink" Target="http://proofofwork.new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288894" y="1061750"/>
            <a:ext cx="62505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Trains, Hotels, and Async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368652-1552-4DD5-9A10-831FB3AA0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ym typeface="Poppins"/>
              </a:rPr>
              <a:t>Dean Tribble</a:t>
            </a:r>
          </a:p>
          <a:p>
            <a:r>
              <a:rPr lang="en-US" dirty="0">
                <a:sym typeface="Poppins"/>
              </a:rPr>
              <a:t>February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311700" y="873700"/>
            <a:ext cx="3955500" cy="3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Issuer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makeEmptyPurse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1800" dirty="0"/>
              <a:t>  </a:t>
            </a:r>
            <a:r>
              <a:rPr lang="en-US" sz="1800" b="1" dirty="0" err="1"/>
              <a:t>getExclusive</a:t>
            </a:r>
            <a:r>
              <a:rPr lang="en-US" sz="1800" dirty="0"/>
              <a:t>(Purse) 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>
                <a:solidFill>
                  <a:srgbClr val="999999"/>
                </a:solidFill>
              </a:rPr>
              <a:t>⇒ Purse</a:t>
            </a:r>
            <a:endParaRPr lang="en-US" sz="1800" dirty="0"/>
          </a:p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/>
          </a:p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206450" y="142225"/>
            <a:ext cx="8222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Issuers and </a:t>
            </a:r>
            <a:r>
              <a:rPr lang="en-US" dirty="0"/>
              <a:t>e</a:t>
            </a:r>
            <a:r>
              <a:rPr lang="en" dirty="0"/>
              <a:t>xclusive </a:t>
            </a:r>
            <a:r>
              <a:rPr lang="en-US" dirty="0"/>
              <a:t>t</a:t>
            </a:r>
            <a:r>
              <a:rPr lang="en" dirty="0"/>
              <a:t>ransfer</a:t>
            </a:r>
            <a:endParaRPr dirty="0"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2"/>
          </p:nvPr>
        </p:nvSpPr>
        <p:spPr>
          <a:xfrm>
            <a:off x="4068726" y="869100"/>
            <a:ext cx="4841358" cy="356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// carol confirms ticket </a:t>
            </a:r>
            <a:r>
              <a:rPr lang="en-US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and</a:t>
            </a:r>
            <a:r>
              <a:rPr lang="en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 payment</a:t>
            </a: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receiveTicket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(ticketP) {</a:t>
            </a:r>
            <a:endParaRPr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tkt =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concertI.</a:t>
            </a:r>
            <a:r>
              <a:rPr lang="en" sz="1400" b="1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getExclusive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(ticketP);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...</a:t>
            </a:r>
            <a:br>
              <a:rPr lang="en" sz="14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 paymentPurse;</a:t>
            </a:r>
            <a:endParaRPr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A71D5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// send a new ticket to carol and get a payment</a:t>
            </a: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ticketP = ticketsM.mint(1);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paymentP = carol.receiveTicket(ticketP);</a:t>
            </a: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myAccount.deposit(paymentP);</a:t>
            </a: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A71D5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5A121-FDBE-4AFE-A2D6-67C03E34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0088"/>
            <a:ext cx="8169349" cy="3365400"/>
          </a:xfrm>
          <a:noFill/>
        </p:spPr>
        <p:txBody>
          <a:bodyPr/>
          <a:lstStyle/>
          <a:p>
            <a:pPr marL="0" lvl="0" indent="0">
              <a:buNone/>
            </a:pPr>
            <a:r>
              <a:rPr lang="en-US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// provide a new ticket and get a payment via a new escrow with carol </a:t>
            </a:r>
            <a:endParaRPr lang="en-US"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 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payFacet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EscrowExchange.make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ticketIssuer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moneyIssuer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carol.receiveTicket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payFacet.exchange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ticketsM.mint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(1),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myAccount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ticketPrice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F69FF6-BBF8-4F11-986A-222EC2B5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85" y="350880"/>
            <a:ext cx="8520600" cy="572700"/>
          </a:xfrm>
        </p:spPr>
        <p:txBody>
          <a:bodyPr/>
          <a:lstStyle/>
          <a:p>
            <a:r>
              <a:rPr lang="en-US" sz="3000" b="1" dirty="0">
                <a:latin typeface="Poppins" panose="020B0604020202020204" charset="0"/>
                <a:cs typeface="Poppins" panose="020B0604020202020204" charset="0"/>
              </a:rPr>
              <a:t>Escrow contract and market safety</a:t>
            </a:r>
          </a:p>
        </p:txBody>
      </p:sp>
    </p:spTree>
    <p:extLst>
      <p:ext uri="{BB962C8B-B14F-4D97-AF65-F5344CB8AC3E}">
        <p14:creationId xmlns:p14="http://schemas.microsoft.com/office/powerpoint/2010/main" val="324844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5A121-FDBE-4AFE-A2D6-67C03E341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0088"/>
            <a:ext cx="8169349" cy="3365400"/>
          </a:xfrm>
          <a:noFill/>
        </p:spPr>
        <p:txBody>
          <a:bodyPr/>
          <a:lstStyle/>
          <a:p>
            <a:pPr marL="0" lvl="0" indent="0">
              <a:buNone/>
            </a:pPr>
            <a:r>
              <a:rPr lang="en-US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// provide a new ticket and get a payment via a new escrow with carol </a:t>
            </a:r>
            <a:endParaRPr lang="en-US"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 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payFacet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EscrowExchange.make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ticketIssuer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moneyIssuer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carol.receiveTicket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lvl="0" indent="0">
              <a:buNone/>
            </a:pP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payFacet.exchange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ticketsM.mint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(1),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myAccount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ticketPrice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lvl="0" indent="0">
              <a:buNone/>
            </a:pPr>
            <a:endParaRPr lang="en-US" sz="1400" dirty="0">
              <a:solidFill>
                <a:srgbClr val="A71D5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buNone/>
            </a:pPr>
            <a:endParaRPr lang="en-US" sz="1400" dirty="0">
              <a:solidFill>
                <a:srgbClr val="A71D5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buNone/>
            </a:pPr>
            <a:r>
              <a:rPr lang="en-US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// carol provides the payment and gets the ticket</a:t>
            </a:r>
            <a:endParaRPr lang="en-US"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buNone/>
            </a:pP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receiveTicket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</a:p>
          <a:p>
            <a:pPr marL="0" lvl="0" indent="0">
              <a:buNone/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carolFacet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EscrowExchange.getExclusive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ticketFacet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lvl="0" indent="0">
              <a:buNone/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carolFacet.exchange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paymentPurse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myTickets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, 1);</a:t>
            </a:r>
          </a:p>
          <a:p>
            <a:pPr marL="0" lvl="0" indent="0">
              <a:buNone/>
            </a:pP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sz="1400" dirty="0">
              <a:solidFill>
                <a:srgbClr val="A71D5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5F69FF6-BBF8-4F11-986A-222EC2B5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85" y="350880"/>
            <a:ext cx="8520600" cy="572700"/>
          </a:xfrm>
        </p:spPr>
        <p:txBody>
          <a:bodyPr/>
          <a:lstStyle/>
          <a:p>
            <a:r>
              <a:rPr lang="en-US" sz="3000" b="1" dirty="0">
                <a:latin typeface="Poppins" panose="020B0604020202020204" charset="0"/>
                <a:cs typeface="Poppins" panose="020B0604020202020204" charset="0"/>
              </a:rPr>
              <a:t>Escrow contract and market safety</a:t>
            </a:r>
          </a:p>
        </p:txBody>
      </p:sp>
    </p:spTree>
    <p:extLst>
      <p:ext uri="{BB962C8B-B14F-4D97-AF65-F5344CB8AC3E}">
        <p14:creationId xmlns:p14="http://schemas.microsoft.com/office/powerpoint/2010/main" val="23280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07E74-4848-493B-9A1D-BFDDA54DA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export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function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scrowExchange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(a, b) { 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a from Alice, b from Bob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function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makeTransfer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issuerP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srcPurseP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dstPurseP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amount) {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" sz="12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   const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issuerP.getExclusive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(amount,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srcPurseP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escrow the goods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def({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phase1() {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; }, 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phase2() {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dstPurseP.deposit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(amount,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 },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// deliver the goods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abort()  {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srcPurseP.deposit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(amount,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 } 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return the goods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});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}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" sz="12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makeTransfer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a.srcP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b.dstP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b.amountNeeded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// setup transfer from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alice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to bob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" sz="12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makeTransfer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b.srcP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a.dstP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a.amountNeeded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setup transfer from bob to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alice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race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([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all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([aT.phase1(), bT.phase1()]),   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if both escrow actions succeed…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           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failOnly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a.cancellationP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),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           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failOnly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b.cancellationP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)])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.then( _  =&gt;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all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([aT.phase2(), bT.phase2()]),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     // … then complete the transaction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     ex =&gt;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all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([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aT.abort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(),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bT.abort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(), ex]));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 // otherwise, return the supplied goods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};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5D674B-2E45-4D23-A834-DD7ECB53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Escrow agent contract in twenty lines</a:t>
            </a:r>
          </a:p>
        </p:txBody>
      </p:sp>
    </p:spTree>
    <p:extLst>
      <p:ext uri="{BB962C8B-B14F-4D97-AF65-F5344CB8AC3E}">
        <p14:creationId xmlns:p14="http://schemas.microsoft.com/office/powerpoint/2010/main" val="391486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new Transfer in each direction; call </a:t>
            </a:r>
            <a:r>
              <a:rPr lang="en-US" b="1" dirty="0"/>
              <a:t>Stage1</a:t>
            </a:r>
            <a:endParaRPr lang="en-US" dirty="0"/>
          </a:p>
          <a:p>
            <a:pPr lvl="1"/>
            <a:r>
              <a:rPr lang="en-US" dirty="0"/>
              <a:t>Transfer - one per direction</a:t>
            </a:r>
          </a:p>
          <a:p>
            <a:pPr lvl="2"/>
            <a:r>
              <a:rPr lang="en-US" b="1" dirty="0"/>
              <a:t>Stage1</a:t>
            </a:r>
            <a:r>
              <a:rPr lang="en-US" dirty="0"/>
              <a:t> Transfer into a new escrow purse </a:t>
            </a:r>
          </a:p>
          <a:p>
            <a:pPr lvl="2"/>
            <a:r>
              <a:rPr lang="en-US" b="1" dirty="0"/>
              <a:t>Stage2</a:t>
            </a:r>
            <a:r>
              <a:rPr lang="en-US" dirty="0"/>
              <a:t> Transfer from escrow purse to </a:t>
            </a:r>
            <a:r>
              <a:rPr lang="en-US" dirty="0" err="1"/>
              <a:t>dest</a:t>
            </a:r>
            <a:endParaRPr lang="en-US" dirty="0"/>
          </a:p>
          <a:p>
            <a:pPr lvl="2"/>
            <a:r>
              <a:rPr lang="en-US" b="1" dirty="0"/>
              <a:t>Abort</a:t>
            </a:r>
            <a:r>
              <a:rPr lang="en-US" dirty="0"/>
              <a:t> Transfer from escrow purse to 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Race:</a:t>
            </a:r>
          </a:p>
          <a:p>
            <a:pPr lvl="1"/>
            <a:r>
              <a:rPr lang="en-US" dirty="0"/>
              <a:t>If </a:t>
            </a:r>
            <a:r>
              <a:rPr lang="en-US" b="1" i="1" dirty="0"/>
              <a:t>all </a:t>
            </a:r>
            <a:r>
              <a:rPr lang="en-US" dirty="0"/>
              <a:t>transfer.stage1 succeed, call </a:t>
            </a:r>
            <a:r>
              <a:rPr lang="en-US" b="1" dirty="0"/>
              <a:t>Stage2</a:t>
            </a:r>
          </a:p>
          <a:p>
            <a:pPr lvl="1"/>
            <a:r>
              <a:rPr lang="en-US" dirty="0"/>
              <a:t>If </a:t>
            </a:r>
            <a:r>
              <a:rPr lang="en-US" b="1" i="1" dirty="0"/>
              <a:t>any </a:t>
            </a:r>
            <a:r>
              <a:rPr lang="en-US" dirty="0"/>
              <a:t>fail or cancel, call </a:t>
            </a:r>
            <a:r>
              <a:rPr lang="en-US" b="1" dirty="0"/>
              <a:t>Abort</a:t>
            </a:r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Escrow agent</a:t>
            </a:r>
          </a:p>
        </p:txBody>
      </p:sp>
    </p:spTree>
    <p:extLst>
      <p:ext uri="{BB962C8B-B14F-4D97-AF65-F5344CB8AC3E}">
        <p14:creationId xmlns:p14="http://schemas.microsoft.com/office/powerpoint/2010/main" val="277437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  </a:t>
            </a:r>
            <a:r>
              <a:rPr lang="en-US" sz="1800" dirty="0"/>
              <a:t>A bounded-time right to purchase a good</a:t>
            </a:r>
            <a:br>
              <a:rPr lang="en-US" sz="1800" dirty="0"/>
            </a:br>
            <a:r>
              <a:rPr lang="en-US" sz="1800" dirty="0"/>
              <a:t>	the right is itself a good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dirty="0"/>
              <a:t>Make a new escrow for the desired transaction</a:t>
            </a:r>
          </a:p>
          <a:p>
            <a:r>
              <a:rPr lang="en-US" dirty="0"/>
              <a:t>Post the digital good to the sell-facet</a:t>
            </a:r>
          </a:p>
          <a:p>
            <a:pPr lvl="1"/>
            <a:r>
              <a:rPr lang="en-US" dirty="0"/>
              <a:t>with an expiration cancelation</a:t>
            </a:r>
          </a:p>
          <a:p>
            <a:r>
              <a:rPr lang="en-US" dirty="0"/>
              <a:t>Return a </a:t>
            </a:r>
            <a:r>
              <a:rPr lang="en-US" dirty="0" err="1"/>
              <a:t>CoveredCall</a:t>
            </a:r>
            <a:r>
              <a:rPr lang="en-US" dirty="0"/>
              <a:t>, containing the buy side</a:t>
            </a:r>
          </a:p>
          <a:p>
            <a:pPr lvl="1"/>
            <a:r>
              <a:rPr lang="en-US" b="1" dirty="0"/>
              <a:t>exercise </a:t>
            </a:r>
            <a:r>
              <a:rPr lang="en-US" dirty="0"/>
              <a:t>– invoke the buy-facet of the escrow</a:t>
            </a:r>
          </a:p>
          <a:p>
            <a:pPr lvl="1"/>
            <a:r>
              <a:rPr lang="en-US" b="1" dirty="0" err="1"/>
              <a:t>getExclusive</a:t>
            </a:r>
            <a:r>
              <a:rPr lang="en-US" b="1" dirty="0"/>
              <a:t> </a:t>
            </a:r>
            <a:r>
              <a:rPr lang="en-US" dirty="0"/>
              <a:t>– the option is </a:t>
            </a:r>
            <a:r>
              <a:rPr lang="en-US" i="1" dirty="0"/>
              <a:t>also </a:t>
            </a:r>
            <a:r>
              <a:rPr lang="en-US" dirty="0"/>
              <a:t>a digital good</a:t>
            </a:r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Covered call option</a:t>
            </a:r>
          </a:p>
        </p:txBody>
      </p:sp>
    </p:spTree>
    <p:extLst>
      <p:ext uri="{BB962C8B-B14F-4D97-AF65-F5344CB8AC3E}">
        <p14:creationId xmlns:p14="http://schemas.microsoft.com/office/powerpoint/2010/main" val="311803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21EE03-4518-47AD-953F-90D290ABB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travel arrangements with a hotel and train</a:t>
            </a:r>
          </a:p>
          <a:p>
            <a:pPr lvl="1"/>
            <a:r>
              <a:rPr lang="en-US" dirty="0"/>
              <a:t>Purchase BOTH or NEITHER ticket</a:t>
            </a:r>
          </a:p>
          <a:p>
            <a:pPr lvl="1"/>
            <a:r>
              <a:rPr lang="en-US" dirty="0"/>
              <a:t>Where the hotel and train are on different shards/chains/vat/…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26F3F-C102-4D44-940C-4937FBDF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Train-Hotel Problem</a:t>
            </a:r>
          </a:p>
        </p:txBody>
      </p:sp>
    </p:spTree>
    <p:extLst>
      <p:ext uri="{BB962C8B-B14F-4D97-AF65-F5344CB8AC3E}">
        <p14:creationId xmlns:p14="http://schemas.microsoft.com/office/powerpoint/2010/main" val="223113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104800-A399-470A-9DBE-8875393E3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covered-call options for ticket &amp; hotel</a:t>
            </a:r>
          </a:p>
          <a:p>
            <a:pPr lvl="1"/>
            <a:r>
              <a:rPr lang="en-US" dirty="0"/>
              <a:t>concurrent and asynchronous</a:t>
            </a:r>
          </a:p>
          <a:p>
            <a:pPr>
              <a:spcBef>
                <a:spcPts val="600"/>
              </a:spcBef>
            </a:pPr>
            <a:r>
              <a:rPr lang="en-US" dirty="0"/>
              <a:t>When enough have fulfilled to enable travel…</a:t>
            </a:r>
          </a:p>
          <a:p>
            <a:pPr lvl="1"/>
            <a:r>
              <a:rPr lang="en-US" b="1" dirty="0"/>
              <a:t>Decide</a:t>
            </a:r>
            <a:r>
              <a:rPr lang="en-US" dirty="0"/>
              <a:t>!  - locally atomic</a:t>
            </a:r>
          </a:p>
          <a:p>
            <a:pPr>
              <a:spcBef>
                <a:spcPts val="600"/>
              </a:spcBef>
            </a:pPr>
            <a:r>
              <a:rPr lang="en-US" dirty="0"/>
              <a:t>Exercise the selected options</a:t>
            </a:r>
          </a:p>
          <a:p>
            <a:pPr lvl="1"/>
            <a:r>
              <a:rPr lang="en-US" dirty="0"/>
              <a:t>Concurrent and asynchronous</a:t>
            </a:r>
          </a:p>
          <a:p>
            <a:pPr lvl="1"/>
            <a:r>
              <a:rPr lang="en-US" dirty="0"/>
              <a:t>Optionally, reject unused options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CF676B-9371-46C1-8886-1F17ACC2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 async solution</a:t>
            </a:r>
          </a:p>
        </p:txBody>
      </p:sp>
    </p:spTree>
    <p:extLst>
      <p:ext uri="{BB962C8B-B14F-4D97-AF65-F5344CB8AC3E}">
        <p14:creationId xmlns:p14="http://schemas.microsoft.com/office/powerpoint/2010/main" val="157328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868C6-F84E-4BC8-893A-CE238B84F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Intermediate states are visible so…</a:t>
            </a:r>
          </a:p>
          <a:p>
            <a:endParaRPr lang="en-US" dirty="0"/>
          </a:p>
          <a:p>
            <a:r>
              <a:rPr lang="en-US" dirty="0"/>
              <a:t>Easy to request overlapping options from multiple sources</a:t>
            </a:r>
          </a:p>
          <a:p>
            <a:pPr lvl="1"/>
            <a:r>
              <a:rPr lang="en-US" dirty="0"/>
              <a:t>Different hotels on different shards</a:t>
            </a:r>
          </a:p>
          <a:p>
            <a:pPr lvl="1"/>
            <a:r>
              <a:rPr lang="en-US" dirty="0"/>
              <a:t>Multiple cities and/or times</a:t>
            </a:r>
          </a:p>
          <a:p>
            <a:pPr lvl="1"/>
            <a:r>
              <a:rPr lang="en-US" dirty="0"/>
              <a:t>Code can reason about response time and timeliness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AD6C50-631A-410D-B96D-5E33496A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vacation</a:t>
            </a:r>
          </a:p>
        </p:txBody>
      </p:sp>
    </p:spTree>
    <p:extLst>
      <p:ext uri="{BB962C8B-B14F-4D97-AF65-F5344CB8AC3E}">
        <p14:creationId xmlns:p14="http://schemas.microsoft.com/office/powerpoint/2010/main" val="179789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864653-0D33-4774-A326-04B76F248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Reusable components by infrastructure experts</a:t>
            </a:r>
          </a:p>
          <a:p>
            <a:pPr lvl="1"/>
            <a:r>
              <a:rPr lang="en-US" dirty="0"/>
              <a:t>Escrow agent</a:t>
            </a:r>
          </a:p>
          <a:p>
            <a:pPr lvl="1"/>
            <a:r>
              <a:rPr lang="en-US" dirty="0"/>
              <a:t>Covered call</a:t>
            </a:r>
          </a:p>
          <a:p>
            <a:pPr lvl="1"/>
            <a:r>
              <a:rPr lang="en-US" dirty="0"/>
              <a:t>Auctions</a:t>
            </a:r>
          </a:p>
          <a:p>
            <a:pPr lvl="1"/>
            <a:r>
              <a:rPr lang="en-US" dirty="0"/>
              <a:t>Multi-goods purchase!</a:t>
            </a:r>
          </a:p>
          <a:p>
            <a:endParaRPr lang="en-US" dirty="0"/>
          </a:p>
          <a:p>
            <a:r>
              <a:rPr lang="en-US" dirty="0" err="1"/>
              <a:t>Dapps</a:t>
            </a:r>
            <a:r>
              <a:rPr lang="en-US" dirty="0"/>
              <a:t> by domain experts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56140A-C6B0-4484-96E0-5B83D18B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a framework</a:t>
            </a:r>
          </a:p>
        </p:txBody>
      </p:sp>
    </p:spTree>
    <p:extLst>
      <p:ext uri="{BB962C8B-B14F-4D97-AF65-F5344CB8AC3E}">
        <p14:creationId xmlns:p14="http://schemas.microsoft.com/office/powerpoint/2010/main" val="120530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21EE03-4518-47AD-953F-90D290ABB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travel arrangements with a hotel and train</a:t>
            </a:r>
          </a:p>
          <a:p>
            <a:pPr lvl="1"/>
            <a:r>
              <a:rPr lang="en-US" dirty="0"/>
              <a:t>Purchase BOTH or NEITHER ticket</a:t>
            </a:r>
          </a:p>
          <a:p>
            <a:pPr lvl="1"/>
            <a:r>
              <a:rPr lang="en-US" dirty="0"/>
              <a:t>Where the hotel and train are on different shards/chains/vat/…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you, Andrew Miller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26F3F-C102-4D44-940C-4937FBDF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Train-Hotel Problem</a:t>
            </a:r>
          </a:p>
        </p:txBody>
      </p:sp>
    </p:spTree>
    <p:extLst>
      <p:ext uri="{BB962C8B-B14F-4D97-AF65-F5344CB8AC3E}">
        <p14:creationId xmlns:p14="http://schemas.microsoft.com/office/powerpoint/2010/main" val="197367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333A4-9910-4CCB-ACE0-4F7754CD6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80050"/>
            <a:ext cx="8520600" cy="35637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Remote invocation supports digital assets on other </a:t>
            </a:r>
            <a:br>
              <a:rPr lang="en-US" dirty="0"/>
            </a:br>
            <a:r>
              <a:rPr lang="en-US" dirty="0"/>
              <a:t>machines/chains/vats</a:t>
            </a:r>
          </a:p>
          <a:p>
            <a:pPr>
              <a:spcBef>
                <a:spcPts val="1200"/>
              </a:spcBef>
            </a:pPr>
            <a:r>
              <a:rPr lang="en-US" dirty="0"/>
              <a:t>Distributed commerce requires</a:t>
            </a:r>
          </a:p>
          <a:p>
            <a:pPr lvl="1"/>
            <a:r>
              <a:rPr lang="en-US" dirty="0"/>
              <a:t>Acquire rights async</a:t>
            </a:r>
          </a:p>
          <a:p>
            <a:pPr lvl="1"/>
            <a:r>
              <a:rPr lang="en-US" dirty="0"/>
              <a:t>Decide locally</a:t>
            </a:r>
          </a:p>
          <a:p>
            <a:pPr lvl="1"/>
            <a:r>
              <a:rPr lang="en-US" dirty="0"/>
              <a:t>Apply consequences async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9A1260-200E-477D-BFDC-1E34ABD4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 to the rescue! </a:t>
            </a:r>
          </a:p>
        </p:txBody>
      </p:sp>
    </p:spTree>
    <p:extLst>
      <p:ext uri="{BB962C8B-B14F-4D97-AF65-F5344CB8AC3E}">
        <p14:creationId xmlns:p14="http://schemas.microsoft.com/office/powerpoint/2010/main" val="263854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07E74-4848-493B-9A1D-BFDDA54DA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export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function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escrowExchange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(a, b) { 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a from Alice, b from Bob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function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makeTransfer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srcPurseP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dstPurseP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amount) {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</a:t>
            </a:r>
            <a:r>
              <a:rPr lang="en" sz="12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issuerP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=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join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srcPurseP.getIssuer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(),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dstPurseP.getIssuer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());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</a:t>
            </a:r>
            <a:r>
              <a:rPr lang="en" sz="12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issuerP.getExclusive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(amount,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srcPurseP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escrow the goods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def({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phase1() {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; }, 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phase2() {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dstPurseP.deposit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(amount,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 },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// deliver the goods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abort()  {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srcPurseP.deposit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(amount,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escrowPurseP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 } 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return the goods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});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}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" sz="12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makeTransfer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a.srcP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b.dstP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b.amountNeeded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// setup transfer from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alice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to bob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" sz="12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makeTransfer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b.srcP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a.dstP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a.amountNeeded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);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setup transfer from bob to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alice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>
                <a:solidFill>
                  <a:srgbClr val="A71D5D"/>
                </a:solidFill>
                <a:latin typeface="Consolas"/>
                <a:sym typeface="Courier New"/>
              </a:rPr>
              <a:t>return</a:t>
            </a:r>
            <a:r>
              <a:rPr lang="en-US" sz="1200" b="1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race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([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all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([aT.phase1(), bT.phase1()]),   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// if both escrow actions succeed…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           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failOnly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a.cancellationP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),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           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failOnly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b.cancellationP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)])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.then( _  =&gt;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all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([aT.phase2(), bT.phase2()]),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     // … then complete the transaction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          ex =&gt;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Vow.</a:t>
            </a:r>
            <a:r>
              <a:rPr lang="en-US" sz="1200" i="1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all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([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aT.abort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(),  </a:t>
            </a:r>
            <a:r>
              <a:rPr lang="en-US" sz="1200" dirty="0" err="1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bT.abort</a:t>
            </a: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(), ex]));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urier New"/>
                <a:sym typeface="Courier New"/>
              </a:rPr>
              <a:t>  // otherwise, return the supplied goods</a:t>
            </a:r>
            <a:endParaRPr lang="en-US" sz="1200" dirty="0">
              <a:solidFill>
                <a:schemeClr val="tx1"/>
              </a:solidFill>
              <a:latin typeface="Consolas" panose="020B0609020204030204" pitchFamily="49" charset="0"/>
              <a:ea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chemeClr val="tx1"/>
                </a:solidFill>
                <a:latin typeface="Consolas" panose="020B0609020204030204" pitchFamily="49" charset="0"/>
                <a:ea typeface="Courier New"/>
                <a:cs typeface="Courier New"/>
                <a:sym typeface="Courier New"/>
              </a:rPr>
              <a:t>};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5D674B-2E45-4D23-A834-DD7ECB53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Escrow contract in twenty lines</a:t>
            </a:r>
          </a:p>
        </p:txBody>
      </p:sp>
      <p:sp>
        <p:nvSpPr>
          <p:cNvPr id="4" name="Google Shape;15;p3">
            <a:extLst>
              <a:ext uri="{FF2B5EF4-FFF2-40B4-BE49-F238E27FC236}">
                <a16:creationId xmlns:a16="http://schemas.microsoft.com/office/drawing/2014/main" id="{E765205A-8D90-4766-B6D5-6D4078E46983}"/>
              </a:ext>
            </a:extLst>
          </p:cNvPr>
          <p:cNvSpPr/>
          <p:nvPr/>
        </p:nvSpPr>
        <p:spPr>
          <a:xfrm>
            <a:off x="189325" y="208250"/>
            <a:ext cx="8784300" cy="4754100"/>
          </a:xfrm>
          <a:prstGeom prst="rect">
            <a:avLst/>
          </a:prstGeom>
          <a:solidFill>
            <a:srgbClr val="AB2328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Questions?</a:t>
            </a:r>
            <a:endParaRPr sz="5400" b="1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6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1662DD-16F5-4DF6-A096-8A514CCF7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https://agoric.com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@</a:t>
            </a:r>
            <a:r>
              <a:rPr lang="en-US" dirty="0" err="1">
                <a:hlinkClick r:id="rId3"/>
              </a:rPr>
              <a:t>agoric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Weekly progress Proof of Work Newsletter</a:t>
            </a:r>
          </a:p>
          <a:p>
            <a:pPr lvl="1"/>
            <a:r>
              <a:rPr lang="en-US" dirty="0">
                <a:hlinkClick r:id="rId4"/>
              </a:rPr>
              <a:t>http://proofofwork.news/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https://agoric.com/weekly-updates/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Download proof of concept </a:t>
            </a:r>
          </a:p>
          <a:p>
            <a:pPr lvl="1"/>
            <a:r>
              <a:rPr lang="en-US" dirty="0">
                <a:hlinkClick r:id="rId6"/>
              </a:rPr>
              <a:t>https://github.com/Agoric/PlaygroundVat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BFB0E-3DAA-4D20-B62B-B4F94AF8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out more, get involved</a:t>
            </a:r>
          </a:p>
        </p:txBody>
      </p:sp>
    </p:spTree>
    <p:extLst>
      <p:ext uri="{BB962C8B-B14F-4D97-AF65-F5344CB8AC3E}">
        <p14:creationId xmlns:p14="http://schemas.microsoft.com/office/powerpoint/2010/main" val="135682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6AFAB5-04E1-4D75-A976-C0E719E2C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84E4D-C6C1-41FF-86FF-FF1FDC37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5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1474381"/>
            <a:ext cx="4576306" cy="214777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 define a gate counter</a:t>
            </a:r>
            <a:endParaRPr sz="1400" dirty="0">
              <a:solidFill>
                <a:schemeClr val="bg1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>
              <a:buNone/>
            </a:pPr>
            <a:r>
              <a:rPr lang="en" sz="1400" dirty="0">
                <a:solidFill>
                  <a:srgbClr val="A71D5D"/>
                </a:solidFill>
                <a:latin typeface="Consolas"/>
                <a:sym typeface="Consolas"/>
              </a:rPr>
              <a:t>const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dir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= storage !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openDirectory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("foo");</a:t>
            </a:r>
            <a:b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A71D5D"/>
                </a:solidFill>
                <a:latin typeface="Consolas"/>
                <a:sym typeface="Consolas"/>
              </a:rPr>
              <a:t>const 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file =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dir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!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openFile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("bar.txt");</a:t>
            </a:r>
            <a:b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A71D5D"/>
                </a:solidFill>
                <a:latin typeface="Consolas"/>
                <a:sym typeface="Consolas"/>
              </a:rPr>
              <a:t>const 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content = file ! read();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use content…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400" dirty="0"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206450" y="128778"/>
            <a:ext cx="8222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Pipelining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5BF1-A337-4CD8-A608-320A20AE5417}"/>
              </a:ext>
            </a:extLst>
          </p:cNvPr>
          <p:cNvSpPr txBox="1"/>
          <p:nvPr/>
        </p:nvSpPr>
        <p:spPr>
          <a:xfrm>
            <a:off x="404037" y="4203410"/>
            <a:ext cx="542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>
                <a:cs typeface="Courier New" pitchFamily="49" charset="0"/>
              </a:rPr>
              <a:t>Pipelining in prior systems resulted in </a:t>
            </a:r>
            <a:br>
              <a:rPr lang="en-US" sz="1800" dirty="0">
                <a:cs typeface="Courier New" pitchFamily="49" charset="0"/>
              </a:rPr>
            </a:br>
            <a:r>
              <a:rPr lang="en-US" sz="1800" dirty="0">
                <a:cs typeface="Courier New" pitchFamily="49" charset="0"/>
              </a:rPr>
              <a:t>&gt;100x reduction in network roundtrips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09B6BD3-76FF-4F78-8B91-B426A0E527BF}"/>
              </a:ext>
            </a:extLst>
          </p:cNvPr>
          <p:cNvSpPr txBox="1"/>
          <p:nvPr/>
        </p:nvSpPr>
        <p:spPr>
          <a:xfrm rot="2224229">
            <a:off x="6758771" y="1179896"/>
            <a:ext cx="85725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 err="1"/>
              <a:t>openDirectory</a:t>
            </a:r>
            <a:br>
              <a:rPr lang="en-US" sz="675" i="1" dirty="0"/>
            </a:br>
            <a:r>
              <a:rPr lang="en-US" sz="675" i="1" dirty="0" err="1"/>
              <a:t>openFile</a:t>
            </a:r>
            <a:br>
              <a:rPr lang="en-US" sz="675" i="1" dirty="0"/>
            </a:br>
            <a:r>
              <a:rPr lang="en-US" sz="675" i="1" dirty="0"/>
              <a:t>read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9ED46E6-A203-42B4-8AC8-8AE097701FD6}"/>
              </a:ext>
            </a:extLst>
          </p:cNvPr>
          <p:cNvCxnSpPr/>
          <p:nvPr/>
        </p:nvCxnSpPr>
        <p:spPr>
          <a:xfrm rot="5400000">
            <a:off x="4359475" y="2876853"/>
            <a:ext cx="348615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BC76441-8414-4CFE-B448-075364F589A5}"/>
              </a:ext>
            </a:extLst>
          </p:cNvPr>
          <p:cNvCxnSpPr/>
          <p:nvPr/>
        </p:nvCxnSpPr>
        <p:spPr>
          <a:xfrm rot="5400000">
            <a:off x="3559077" y="2876555"/>
            <a:ext cx="3486746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969F148-D7DA-4184-9B91-A693E0105B60}"/>
              </a:ext>
            </a:extLst>
          </p:cNvPr>
          <p:cNvCxnSpPr>
            <a:stCxn id="77" idx="3"/>
            <a:endCxn id="79" idx="1"/>
          </p:cNvCxnSpPr>
          <p:nvPr/>
        </p:nvCxnSpPr>
        <p:spPr>
          <a:xfrm>
            <a:off x="5359004" y="1245736"/>
            <a:ext cx="685800" cy="51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Diamond 76">
            <a:extLst>
              <a:ext uri="{FF2B5EF4-FFF2-40B4-BE49-F238E27FC236}">
                <a16:creationId xmlns:a16="http://schemas.microsoft.com/office/drawing/2014/main" id="{4D3D3A82-3702-4061-8FE5-1ABC7CAE6334}"/>
              </a:ext>
            </a:extLst>
          </p:cNvPr>
          <p:cNvSpPr/>
          <p:nvPr/>
        </p:nvSpPr>
        <p:spPr>
          <a:xfrm>
            <a:off x="5244704" y="1188587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E456C15-2CF3-4E23-8B44-4857FCAE09B1}"/>
              </a:ext>
            </a:extLst>
          </p:cNvPr>
          <p:cNvCxnSpPr>
            <a:stCxn id="79" idx="1"/>
            <a:endCxn id="81" idx="3"/>
          </p:cNvCxnSpPr>
          <p:nvPr/>
        </p:nvCxnSpPr>
        <p:spPr>
          <a:xfrm rot="10800000" flipV="1">
            <a:off x="5359004" y="1760682"/>
            <a:ext cx="6858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iamond 78">
            <a:extLst>
              <a:ext uri="{FF2B5EF4-FFF2-40B4-BE49-F238E27FC236}">
                <a16:creationId xmlns:a16="http://schemas.microsoft.com/office/drawing/2014/main" id="{BA0A1486-8D49-4D06-844F-6B57E2FB007E}"/>
              </a:ext>
            </a:extLst>
          </p:cNvPr>
          <p:cNvSpPr/>
          <p:nvPr/>
        </p:nvSpPr>
        <p:spPr>
          <a:xfrm>
            <a:off x="6044804" y="1703532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28B6993-8C9E-4298-8904-25AAFE2ED325}"/>
              </a:ext>
            </a:extLst>
          </p:cNvPr>
          <p:cNvCxnSpPr>
            <a:stCxn id="81" idx="3"/>
          </p:cNvCxnSpPr>
          <p:nvPr/>
        </p:nvCxnSpPr>
        <p:spPr>
          <a:xfrm>
            <a:off x="5359004" y="2275032"/>
            <a:ext cx="685800" cy="51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mond 80">
            <a:extLst>
              <a:ext uri="{FF2B5EF4-FFF2-40B4-BE49-F238E27FC236}">
                <a16:creationId xmlns:a16="http://schemas.microsoft.com/office/drawing/2014/main" id="{05F87D68-AB60-430D-A2E6-C5F6271EB7D6}"/>
              </a:ext>
            </a:extLst>
          </p:cNvPr>
          <p:cNvSpPr/>
          <p:nvPr/>
        </p:nvSpPr>
        <p:spPr>
          <a:xfrm>
            <a:off x="5244704" y="2217882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1A2DD44-5F45-487B-A3C9-A0E8D767A0C6}"/>
              </a:ext>
            </a:extLst>
          </p:cNvPr>
          <p:cNvCxnSpPr>
            <a:stCxn id="83" idx="3"/>
          </p:cNvCxnSpPr>
          <p:nvPr/>
        </p:nvCxnSpPr>
        <p:spPr>
          <a:xfrm>
            <a:off x="5359004" y="3303136"/>
            <a:ext cx="685800" cy="51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Diamond 82">
            <a:extLst>
              <a:ext uri="{FF2B5EF4-FFF2-40B4-BE49-F238E27FC236}">
                <a16:creationId xmlns:a16="http://schemas.microsoft.com/office/drawing/2014/main" id="{0667D03C-2D74-456A-92B9-0DCE46B5F0ED}"/>
              </a:ext>
            </a:extLst>
          </p:cNvPr>
          <p:cNvSpPr/>
          <p:nvPr/>
        </p:nvSpPr>
        <p:spPr>
          <a:xfrm>
            <a:off x="5244704" y="3245987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4" name="Diamond 83">
            <a:extLst>
              <a:ext uri="{FF2B5EF4-FFF2-40B4-BE49-F238E27FC236}">
                <a16:creationId xmlns:a16="http://schemas.microsoft.com/office/drawing/2014/main" id="{559FA704-2B18-4C86-BED1-D398A65AE397}"/>
              </a:ext>
            </a:extLst>
          </p:cNvPr>
          <p:cNvSpPr/>
          <p:nvPr/>
        </p:nvSpPr>
        <p:spPr>
          <a:xfrm>
            <a:off x="5244704" y="4274687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632BB0E-C904-4B1C-9194-56E4DBB314A4}"/>
              </a:ext>
            </a:extLst>
          </p:cNvPr>
          <p:cNvCxnSpPr>
            <a:stCxn id="86" idx="1"/>
            <a:endCxn id="83" idx="3"/>
          </p:cNvCxnSpPr>
          <p:nvPr/>
        </p:nvCxnSpPr>
        <p:spPr>
          <a:xfrm rot="10800000" flipV="1">
            <a:off x="5359004" y="2789382"/>
            <a:ext cx="685800" cy="513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Diamond 85">
            <a:extLst>
              <a:ext uri="{FF2B5EF4-FFF2-40B4-BE49-F238E27FC236}">
                <a16:creationId xmlns:a16="http://schemas.microsoft.com/office/drawing/2014/main" id="{A49B2885-B53C-4DF1-8678-1BCC4A1C40E5}"/>
              </a:ext>
            </a:extLst>
          </p:cNvPr>
          <p:cNvSpPr/>
          <p:nvPr/>
        </p:nvSpPr>
        <p:spPr>
          <a:xfrm>
            <a:off x="6044804" y="2732232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5FF0369-B97B-4F11-9319-025344F3DD9C}"/>
              </a:ext>
            </a:extLst>
          </p:cNvPr>
          <p:cNvCxnSpPr>
            <a:stCxn id="88" idx="1"/>
            <a:endCxn id="84" idx="3"/>
          </p:cNvCxnSpPr>
          <p:nvPr/>
        </p:nvCxnSpPr>
        <p:spPr>
          <a:xfrm rot="10800000" flipV="1">
            <a:off x="5359004" y="3817487"/>
            <a:ext cx="6858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Diamond 87">
            <a:extLst>
              <a:ext uri="{FF2B5EF4-FFF2-40B4-BE49-F238E27FC236}">
                <a16:creationId xmlns:a16="http://schemas.microsoft.com/office/drawing/2014/main" id="{EB95DC8C-EBCB-4A9E-8F5D-4D108BB5D421}"/>
              </a:ext>
            </a:extLst>
          </p:cNvPr>
          <p:cNvSpPr/>
          <p:nvPr/>
        </p:nvSpPr>
        <p:spPr>
          <a:xfrm>
            <a:off x="6044804" y="3760337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FF533AA-32B2-4A0D-8EF8-083E7A93BAF2}"/>
              </a:ext>
            </a:extLst>
          </p:cNvPr>
          <p:cNvCxnSpPr/>
          <p:nvPr/>
        </p:nvCxnSpPr>
        <p:spPr>
          <a:xfrm rot="5400000">
            <a:off x="6674050" y="1933878"/>
            <a:ext cx="16002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1B21FDE-54EF-4E3E-B46A-3A55A89AEBC0}"/>
              </a:ext>
            </a:extLst>
          </p:cNvPr>
          <p:cNvCxnSpPr/>
          <p:nvPr/>
        </p:nvCxnSpPr>
        <p:spPr>
          <a:xfrm rot="5400000">
            <a:off x="5873652" y="1933580"/>
            <a:ext cx="1600796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Diamond 90">
            <a:extLst>
              <a:ext uri="{FF2B5EF4-FFF2-40B4-BE49-F238E27FC236}">
                <a16:creationId xmlns:a16="http://schemas.microsoft.com/office/drawing/2014/main" id="{6B0E998B-6EED-49C2-8579-DD7F9F1D268B}"/>
              </a:ext>
            </a:extLst>
          </p:cNvPr>
          <p:cNvSpPr/>
          <p:nvPr/>
        </p:nvSpPr>
        <p:spPr>
          <a:xfrm>
            <a:off x="6616304" y="2391674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9B56FEA-928C-4E74-A84A-3CE0272A0A0E}"/>
              </a:ext>
            </a:extLst>
          </p:cNvPr>
          <p:cNvCxnSpPr>
            <a:stCxn id="101" idx="1"/>
            <a:endCxn id="91" idx="3"/>
          </p:cNvCxnSpPr>
          <p:nvPr/>
        </p:nvCxnSpPr>
        <p:spPr>
          <a:xfrm flipH="1">
            <a:off x="6730604" y="2000250"/>
            <a:ext cx="685800" cy="448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7CC98DF-74CD-4EC6-A397-2C507068ED77}"/>
              </a:ext>
            </a:extLst>
          </p:cNvPr>
          <p:cNvCxnSpPr>
            <a:stCxn id="94" idx="3"/>
            <a:endCxn id="95" idx="1"/>
          </p:cNvCxnSpPr>
          <p:nvPr/>
        </p:nvCxnSpPr>
        <p:spPr>
          <a:xfrm>
            <a:off x="6730604" y="1257300"/>
            <a:ext cx="68580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iamond 93">
            <a:extLst>
              <a:ext uri="{FF2B5EF4-FFF2-40B4-BE49-F238E27FC236}">
                <a16:creationId xmlns:a16="http://schemas.microsoft.com/office/drawing/2014/main" id="{36205AF6-8804-4BBA-BBDD-D730632E33E8}"/>
              </a:ext>
            </a:extLst>
          </p:cNvPr>
          <p:cNvSpPr/>
          <p:nvPr/>
        </p:nvSpPr>
        <p:spPr>
          <a:xfrm>
            <a:off x="6616304" y="1200150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5" name="Diamond 94">
            <a:extLst>
              <a:ext uri="{FF2B5EF4-FFF2-40B4-BE49-F238E27FC236}">
                <a16:creationId xmlns:a16="http://schemas.microsoft.com/office/drawing/2014/main" id="{7497F633-C959-4F44-B247-C4658014FD87}"/>
              </a:ext>
            </a:extLst>
          </p:cNvPr>
          <p:cNvSpPr/>
          <p:nvPr/>
        </p:nvSpPr>
        <p:spPr>
          <a:xfrm>
            <a:off x="7416404" y="1714500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340CED-E214-4CA3-9043-8CED4F151859}"/>
              </a:ext>
            </a:extLst>
          </p:cNvPr>
          <p:cNvSpPr txBox="1"/>
          <p:nvPr/>
        </p:nvSpPr>
        <p:spPr>
          <a:xfrm rot="2224229">
            <a:off x="5406548" y="2420986"/>
            <a:ext cx="8572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 err="1"/>
              <a:t>openFile</a:t>
            </a:r>
            <a:endParaRPr lang="en-US" sz="675" i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D90685F-862E-4E9D-9A9C-029AF3390D76}"/>
              </a:ext>
            </a:extLst>
          </p:cNvPr>
          <p:cNvSpPr txBox="1"/>
          <p:nvPr/>
        </p:nvSpPr>
        <p:spPr>
          <a:xfrm rot="2224229">
            <a:off x="5406548" y="3423453"/>
            <a:ext cx="8572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/>
              <a:t>read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2A0061D-A1BF-4538-B3A4-B8DCCD92A57A}"/>
              </a:ext>
            </a:extLst>
          </p:cNvPr>
          <p:cNvSpPr txBox="1"/>
          <p:nvPr/>
        </p:nvSpPr>
        <p:spPr>
          <a:xfrm>
            <a:off x="6247017" y="2673408"/>
            <a:ext cx="8572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i="1" dirty="0"/>
              <a:t>…use content…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16BB4D0-6CA9-4DC1-9675-D57094FB07CD}"/>
              </a:ext>
            </a:extLst>
          </p:cNvPr>
          <p:cNvSpPr txBox="1"/>
          <p:nvPr/>
        </p:nvSpPr>
        <p:spPr>
          <a:xfrm rot="2224229">
            <a:off x="5352254" y="1363115"/>
            <a:ext cx="8572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 err="1"/>
              <a:t>openDirectory</a:t>
            </a:r>
            <a:endParaRPr lang="en-US" sz="675" i="1" dirty="0"/>
          </a:p>
        </p:txBody>
      </p:sp>
      <p:sp>
        <p:nvSpPr>
          <p:cNvPr id="100" name="Diamond 99">
            <a:extLst>
              <a:ext uri="{FF2B5EF4-FFF2-40B4-BE49-F238E27FC236}">
                <a16:creationId xmlns:a16="http://schemas.microsoft.com/office/drawing/2014/main" id="{78388E8F-5A8B-48E2-B780-1B1B36FA3ADC}"/>
              </a:ext>
            </a:extLst>
          </p:cNvPr>
          <p:cNvSpPr/>
          <p:nvPr/>
        </p:nvSpPr>
        <p:spPr>
          <a:xfrm>
            <a:off x="7416404" y="1828800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1" name="Diamond 100">
            <a:extLst>
              <a:ext uri="{FF2B5EF4-FFF2-40B4-BE49-F238E27FC236}">
                <a16:creationId xmlns:a16="http://schemas.microsoft.com/office/drawing/2014/main" id="{07728DAA-FC8E-42CA-9037-5D34305079F0}"/>
              </a:ext>
            </a:extLst>
          </p:cNvPr>
          <p:cNvSpPr/>
          <p:nvPr/>
        </p:nvSpPr>
        <p:spPr>
          <a:xfrm>
            <a:off x="7416404" y="1943100"/>
            <a:ext cx="114300" cy="11430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5C6F037-07DA-49DD-8E82-5C8E43410B2B}"/>
              </a:ext>
            </a:extLst>
          </p:cNvPr>
          <p:cNvCxnSpPr>
            <a:stCxn id="94" idx="3"/>
            <a:endCxn id="100" idx="1"/>
          </p:cNvCxnSpPr>
          <p:nvPr/>
        </p:nvCxnSpPr>
        <p:spPr>
          <a:xfrm>
            <a:off x="6730604" y="1257300"/>
            <a:ext cx="685800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F04E50-8339-45EC-8BA3-CA64C1B8A2CE}"/>
              </a:ext>
            </a:extLst>
          </p:cNvPr>
          <p:cNvCxnSpPr>
            <a:stCxn id="94" idx="3"/>
            <a:endCxn id="101" idx="1"/>
          </p:cNvCxnSpPr>
          <p:nvPr/>
        </p:nvCxnSpPr>
        <p:spPr>
          <a:xfrm>
            <a:off x="6730604" y="1257300"/>
            <a:ext cx="685800" cy="742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9E1BFAA0-0CA1-49AE-97B2-CB32A351C2F7}"/>
              </a:ext>
            </a:extLst>
          </p:cNvPr>
          <p:cNvSpPr txBox="1"/>
          <p:nvPr/>
        </p:nvSpPr>
        <p:spPr>
          <a:xfrm>
            <a:off x="4874421" y="4570326"/>
            <a:ext cx="8572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i="1" dirty="0"/>
              <a:t>…use content…</a:t>
            </a:r>
          </a:p>
        </p:txBody>
      </p:sp>
    </p:spTree>
    <p:extLst>
      <p:ext uri="{BB962C8B-B14F-4D97-AF65-F5344CB8AC3E}">
        <p14:creationId xmlns:p14="http://schemas.microsoft.com/office/powerpoint/2010/main" val="245838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30"/>
          <p:cNvCxnSpPr/>
          <p:nvPr/>
        </p:nvCxnSpPr>
        <p:spPr>
          <a:xfrm>
            <a:off x="1455000" y="1978375"/>
            <a:ext cx="592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1333500" y="3645350"/>
            <a:ext cx="6172200" cy="8724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228600" marR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buzzword "web3" suggests the lax, security-poor programming habits of the web. </a:t>
            </a:r>
            <a:r>
              <a:rPr lang="en" sz="800" i="1" dirty="0">
                <a:solidFill>
                  <a:schemeClr val="dk1"/>
                </a:solidFill>
              </a:rPr>
              <a:t>When crypto or smart contracts are programmed like a web page they are doomed</a:t>
            </a:r>
            <a:r>
              <a:rPr lang="en" sz="8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Sustainably successful blockchains and their apps are based on far more secure, careful, and slow programming methods.” </a:t>
            </a:r>
            <a:endParaRPr sz="800" b="1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Nick Szabo</a:t>
            </a:r>
            <a:r>
              <a:rPr lang="en" sz="8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Feb 2018</a:t>
            </a:r>
            <a:endParaRPr sz="8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 idx="4294967295"/>
          </p:nvPr>
        </p:nvSpPr>
        <p:spPr>
          <a:xfrm>
            <a:off x="0" y="163513"/>
            <a:ext cx="852170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Web 2 breaches demonstrate the inadequacy of identity-based security for composing software systems</a:t>
            </a:r>
            <a:endParaRPr sz="2000" dirty="0"/>
          </a:p>
        </p:txBody>
      </p:sp>
      <p:sp>
        <p:nvSpPr>
          <p:cNvPr id="187" name="Google Shape;187;p30"/>
          <p:cNvSpPr/>
          <p:nvPr/>
        </p:nvSpPr>
        <p:spPr>
          <a:xfrm>
            <a:off x="3230850" y="1154400"/>
            <a:ext cx="2377500" cy="2377500"/>
          </a:xfrm>
          <a:prstGeom prst="ellipse">
            <a:avLst/>
          </a:prstGeom>
          <a:solidFill>
            <a:srgbClr val="1C1F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Problem:</a:t>
            </a:r>
            <a:endParaRPr sz="1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By default, excess authority enables programmers, either accidentally, or with malicious intent, to capture information from libraries of the web page its running on. </a:t>
            </a:r>
            <a:endParaRPr sz="8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88" name="Google Shape;188;p30"/>
          <p:cNvGrpSpPr/>
          <p:nvPr/>
        </p:nvGrpSpPr>
        <p:grpSpPr>
          <a:xfrm>
            <a:off x="710325" y="1101450"/>
            <a:ext cx="7418550" cy="2279100"/>
            <a:chOff x="888025" y="1330050"/>
            <a:chExt cx="7418550" cy="2279100"/>
          </a:xfrm>
        </p:grpSpPr>
        <p:sp>
          <p:nvSpPr>
            <p:cNvPr id="189" name="Google Shape;189;p30"/>
            <p:cNvSpPr txBox="1"/>
            <p:nvPr/>
          </p:nvSpPr>
          <p:spPr>
            <a:xfrm>
              <a:off x="5929075" y="1330050"/>
              <a:ext cx="2377500" cy="227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 b="1" dirty="0">
                  <a:latin typeface="Montserrat"/>
                  <a:ea typeface="Montserrat"/>
                  <a:cs typeface="Montserrat"/>
                  <a:sym typeface="Montserrat"/>
                </a:rPr>
                <a:t>Web 3- Decentralized Web</a:t>
              </a:r>
              <a:endParaRPr sz="1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br>
                <a:rPr lang="en" sz="8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8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Impact:</a:t>
              </a:r>
              <a:endParaRPr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dirty="0">
                  <a:solidFill>
                    <a:srgbClr val="A72A1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Stolen value</a:t>
              </a:r>
              <a:endParaRPr sz="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br>
                <a:rPr lang="en" sz="8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800" dirty="0">
                  <a:latin typeface="Montserrat"/>
                  <a:ea typeface="Montserrat"/>
                  <a:cs typeface="Montserrat"/>
                  <a:sym typeface="Montserrat"/>
                </a:rPr>
                <a:t>Example:</a:t>
              </a:r>
              <a:br>
                <a:rPr lang="en" sz="800" dirty="0">
                  <a:latin typeface="Montserrat Light"/>
                  <a:ea typeface="Montserrat Light"/>
                  <a:cs typeface="Montserrat Light"/>
                  <a:sym typeface="Montserrat Light"/>
                </a:rPr>
              </a:br>
              <a:r>
                <a:rPr lang="en" sz="800" dirty="0">
                  <a:latin typeface="Montserrat Light"/>
                  <a:ea typeface="Montserrat Light"/>
                  <a:cs typeface="Montserrat Light"/>
                  <a:sym typeface="Montserrat Light"/>
                </a:rPr>
                <a:t>Attacker can exfiltrate money — hundreds of millions of dollars.</a:t>
              </a:r>
              <a:endParaRPr sz="800" dirty="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800" dirty="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latin typeface="Montserrat"/>
                  <a:ea typeface="Montserrat"/>
                  <a:cs typeface="Montserrat"/>
                  <a:sym typeface="Montserrat"/>
                </a:rPr>
                <a:t>Mitigation:</a:t>
              </a:r>
              <a:endParaRPr sz="8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latin typeface="Montserrat Light"/>
                  <a:ea typeface="Montserrat Light"/>
                  <a:cs typeface="Montserrat Light"/>
                  <a:sym typeface="Montserrat Light"/>
                </a:rPr>
                <a:t>Utilize SES which confines code to compartments so that excess authority does not allow access</a:t>
              </a:r>
              <a:endParaRPr sz="800" dirty="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30"/>
            <p:cNvSpPr txBox="1"/>
            <p:nvPr/>
          </p:nvSpPr>
          <p:spPr>
            <a:xfrm>
              <a:off x="888025" y="1330050"/>
              <a:ext cx="2377500" cy="227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00" b="1" dirty="0">
                  <a:latin typeface="Montserrat"/>
                  <a:ea typeface="Montserrat"/>
                  <a:cs typeface="Montserrat"/>
                  <a:sym typeface="Montserrat"/>
                </a:rPr>
                <a:t>Web 2 - Social Web</a:t>
              </a:r>
              <a:endParaRPr sz="1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br>
                <a:rPr lang="en" sz="8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8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Impact:</a:t>
              </a:r>
              <a:endParaRPr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i="1" dirty="0">
                  <a:solidFill>
                    <a:srgbClr val="A72A1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Stolen data</a:t>
              </a:r>
              <a:br>
                <a:rPr lang="en" sz="800" i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br>
                <a:rPr lang="en" sz="80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800" dirty="0">
                  <a:latin typeface="Montserrat"/>
                  <a:ea typeface="Montserrat"/>
                  <a:cs typeface="Montserrat"/>
                  <a:sym typeface="Montserrat"/>
                </a:rPr>
                <a:t>Example:</a:t>
              </a:r>
              <a:endParaRPr sz="8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latin typeface="Montserrat Light"/>
                  <a:ea typeface="Montserrat Light"/>
                  <a:cs typeface="Montserrat Light"/>
                  <a:sym typeface="Montserrat Light"/>
                </a:rPr>
                <a:t>Exfiltrating patient data is a </a:t>
              </a:r>
              <a:br>
                <a:rPr lang="en" sz="800" dirty="0">
                  <a:latin typeface="Montserrat Light"/>
                  <a:ea typeface="Montserrat Light"/>
                  <a:cs typeface="Montserrat Light"/>
                  <a:sym typeface="Montserrat Light"/>
                </a:rPr>
              </a:br>
              <a:r>
                <a:rPr lang="en" sz="800" dirty="0">
                  <a:latin typeface="Montserrat Light"/>
                  <a:ea typeface="Montserrat Light"/>
                  <a:cs typeface="Montserrat Light"/>
                  <a:sym typeface="Montserrat Light"/>
                </a:rPr>
                <a:t>HIPAA violation.</a:t>
              </a:r>
              <a:endParaRPr sz="800" dirty="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800" dirty="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latin typeface="Montserrat"/>
                  <a:ea typeface="Montserrat"/>
                  <a:cs typeface="Montserrat"/>
                  <a:sym typeface="Montserrat"/>
                </a:rPr>
                <a:t>Mitigation:</a:t>
              </a:r>
              <a:endParaRPr sz="8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 dirty="0">
                  <a:latin typeface="Montserrat Light"/>
                  <a:ea typeface="Montserrat Light"/>
                  <a:cs typeface="Montserrat Light"/>
                  <a:sym typeface="Montserrat Light"/>
                </a:rPr>
                <a:t>Respond and apologize</a:t>
              </a:r>
              <a:endParaRPr sz="800" dirty="0"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1" name="Google Shape;191;p30"/>
          <p:cNvSpPr txBox="1"/>
          <p:nvPr/>
        </p:nvSpPr>
        <p:spPr>
          <a:xfrm>
            <a:off x="1443050" y="3645350"/>
            <a:ext cx="1635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CCCCC"/>
                </a:solidFill>
              </a:rPr>
              <a:t>“</a:t>
            </a:r>
            <a:endParaRPr sz="28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Poppins"/>
                <a:ea typeface="Poppins"/>
                <a:cs typeface="Poppins"/>
                <a:sym typeface="Poppins"/>
              </a:rPr>
              <a:t>A contract-like arrangement, expressed in code, where the behavior of the program enforces the terms of the contract</a:t>
            </a:r>
            <a:endParaRPr sz="30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 smart contract?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4B8650-79C0-4F6E-9FC3-5475A2F0D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In a transaction</a:t>
            </a:r>
          </a:p>
          <a:p>
            <a:r>
              <a:rPr lang="en-US" dirty="0"/>
              <a:t>Purchase the hotel reservation</a:t>
            </a:r>
          </a:p>
          <a:p>
            <a:r>
              <a:rPr lang="en-US" dirty="0"/>
              <a:t>Purchase the train ticket</a:t>
            </a:r>
          </a:p>
          <a:p>
            <a:r>
              <a:rPr lang="en-US" dirty="0"/>
              <a:t>If either fail, abort and purchase neither</a:t>
            </a:r>
          </a:p>
          <a:p>
            <a:endParaRPr lang="en-US" dirty="0"/>
          </a:p>
          <a:p>
            <a:r>
              <a:rPr lang="en-US" dirty="0"/>
              <a:t>BUT distributed atomic transactions are hard</a:t>
            </a:r>
          </a:p>
          <a:p>
            <a:pPr lvl="1"/>
            <a:r>
              <a:rPr lang="en-US" dirty="0"/>
              <a:t>And likely infeasible in the byzantine context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E0A4D-5082-4197-A4DF-878C6826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atomic approach</a:t>
            </a:r>
          </a:p>
        </p:txBody>
      </p:sp>
    </p:spTree>
    <p:extLst>
      <p:ext uri="{BB962C8B-B14F-4D97-AF65-F5344CB8AC3E}">
        <p14:creationId xmlns:p14="http://schemas.microsoft.com/office/powerpoint/2010/main" val="246833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77E445-3B1C-45F8-B274-2448A2CD9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73700"/>
            <a:ext cx="8520600" cy="3563700"/>
          </a:xfrm>
        </p:spPr>
        <p:txBody>
          <a:bodyPr/>
          <a:lstStyle/>
          <a:p>
            <a:r>
              <a:rPr lang="en-US" dirty="0"/>
              <a:t>Goal: Transfer $1 from an account in one bank to an account in another</a:t>
            </a:r>
          </a:p>
          <a:p>
            <a:pPr lvl="1"/>
            <a:r>
              <a:rPr lang="en-US" dirty="0"/>
              <a:t>Use distributed transaction</a:t>
            </a:r>
          </a:p>
          <a:p>
            <a:pPr lvl="1"/>
            <a:r>
              <a:rPr lang="en-US" dirty="0"/>
              <a:t>Lock both accounts</a:t>
            </a:r>
          </a:p>
          <a:p>
            <a:pPr lvl="1"/>
            <a:r>
              <a:rPr lang="en-US" dirty="0"/>
              <a:t>Update both balances</a:t>
            </a:r>
          </a:p>
          <a:p>
            <a:pPr lvl="1"/>
            <a:r>
              <a:rPr lang="en-US" dirty="0"/>
              <a:t>Coordinate on the commit</a:t>
            </a:r>
          </a:p>
          <a:p>
            <a:pPr lvl="1"/>
            <a:r>
              <a:rPr lang="en-US" dirty="0"/>
              <a:t>Last participant is an uncompensated option </a:t>
            </a:r>
          </a:p>
          <a:p>
            <a:endParaRPr lang="en-US" dirty="0"/>
          </a:p>
          <a:p>
            <a:r>
              <a:rPr lang="en-US" dirty="0"/>
              <a:t>What do banks do?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2FFFB6-760C-4CE7-B133-275A3505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49" y="142225"/>
            <a:ext cx="8520599" cy="493800"/>
          </a:xfrm>
        </p:spPr>
        <p:txBody>
          <a:bodyPr/>
          <a:lstStyle/>
          <a:p>
            <a:r>
              <a:rPr lang="en-US" dirty="0"/>
              <a:t>Distributed atomicity considered harmful</a:t>
            </a:r>
          </a:p>
        </p:txBody>
      </p:sp>
    </p:spTree>
    <p:extLst>
      <p:ext uri="{BB962C8B-B14F-4D97-AF65-F5344CB8AC3E}">
        <p14:creationId xmlns:p14="http://schemas.microsoft.com/office/powerpoint/2010/main" val="183754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Pioneers in distributed electronic markets</a:t>
            </a:r>
          </a:p>
          <a:p>
            <a:pPr lvl="1"/>
            <a:r>
              <a:rPr lang="en-US" dirty="0"/>
              <a:t>Agoric Open Systems papers</a:t>
            </a:r>
          </a:p>
          <a:p>
            <a:r>
              <a:rPr lang="en-US" dirty="0"/>
              <a:t>Driven security and async support into JavaScript </a:t>
            </a:r>
          </a:p>
          <a:p>
            <a:pPr lvl="1"/>
            <a:r>
              <a:rPr lang="en-US" dirty="0"/>
              <a:t>Promise, proxies, async/await, realms, etc.</a:t>
            </a:r>
          </a:p>
          <a:p>
            <a:r>
              <a:rPr lang="en-US" dirty="0"/>
              <a:t>Built brokerage information systems</a:t>
            </a:r>
          </a:p>
          <a:p>
            <a:r>
              <a:rPr lang="en-US" dirty="0"/>
              <a:t>Built multi-billion-dollar payment systems</a:t>
            </a:r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Who are we?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"/>
          <p:cNvGrpSpPr/>
          <p:nvPr/>
        </p:nvGrpSpPr>
        <p:grpSpPr>
          <a:xfrm>
            <a:off x="1252256" y="2842430"/>
            <a:ext cx="6649996" cy="1681554"/>
            <a:chOff x="0" y="0"/>
            <a:chExt cx="12610360" cy="3188722"/>
          </a:xfrm>
        </p:grpSpPr>
        <p:sp>
          <p:nvSpPr>
            <p:cNvPr id="189" name="Shape"/>
            <p:cNvSpPr/>
            <p:nvPr/>
          </p:nvSpPr>
          <p:spPr>
            <a:xfrm>
              <a:off x="0" y="1301116"/>
              <a:ext cx="12610360" cy="188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22" y="0"/>
                  </a:moveTo>
                  <a:lnTo>
                    <a:pt x="21600" y="0"/>
                  </a:lnTo>
                  <a:lnTo>
                    <a:pt x="18526" y="21600"/>
                  </a:lnTo>
                  <a:lnTo>
                    <a:pt x="0" y="21364"/>
                  </a:lnTo>
                  <a:lnTo>
                    <a:pt x="5122" y="0"/>
                  </a:lnTo>
                  <a:close/>
                </a:path>
              </a:pathLst>
            </a:custGeom>
            <a:solidFill>
              <a:srgbClr val="FFF1F8"/>
            </a:solidFill>
            <a:ln w="12700" cap="flat">
              <a:solidFill>
                <a:schemeClr val="bg2">
                  <a:lumMod val="75000"/>
                  <a:alpha val="56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 dirty="0"/>
            </a:p>
          </p:txBody>
        </p:sp>
        <p:sp>
          <p:nvSpPr>
            <p:cNvPr id="190" name="Shape"/>
            <p:cNvSpPr/>
            <p:nvPr/>
          </p:nvSpPr>
          <p:spPr>
            <a:xfrm>
              <a:off x="1078497" y="1656481"/>
              <a:ext cx="4956762" cy="116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191" name="Shape"/>
            <p:cNvSpPr/>
            <p:nvPr/>
          </p:nvSpPr>
          <p:spPr>
            <a:xfrm>
              <a:off x="5471343" y="1591350"/>
              <a:ext cx="2605629" cy="100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30" y="431"/>
                  </a:moveTo>
                  <a:lnTo>
                    <a:pt x="21600" y="0"/>
                  </a:lnTo>
                  <a:lnTo>
                    <a:pt x="12637" y="21600"/>
                  </a:lnTo>
                  <a:lnTo>
                    <a:pt x="0" y="21373"/>
                  </a:lnTo>
                  <a:lnTo>
                    <a:pt x="9430" y="431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192" name="Shape"/>
            <p:cNvSpPr/>
            <p:nvPr/>
          </p:nvSpPr>
          <p:spPr>
            <a:xfrm>
              <a:off x="7425714" y="2632793"/>
              <a:ext cx="1285427" cy="36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77" y="0"/>
                  </a:moveTo>
                  <a:lnTo>
                    <a:pt x="21600" y="850"/>
                  </a:lnTo>
                  <a:lnTo>
                    <a:pt x="15554" y="21600"/>
                  </a:lnTo>
                  <a:lnTo>
                    <a:pt x="0" y="19791"/>
                  </a:lnTo>
                  <a:lnTo>
                    <a:pt x="6977" y="0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193" name="Shape"/>
            <p:cNvSpPr/>
            <p:nvPr/>
          </p:nvSpPr>
          <p:spPr>
            <a:xfrm>
              <a:off x="8421454" y="1571559"/>
              <a:ext cx="1720362" cy="5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34" y="0"/>
                  </a:moveTo>
                  <a:lnTo>
                    <a:pt x="21600" y="713"/>
                  </a:lnTo>
                  <a:lnTo>
                    <a:pt x="14465" y="21600"/>
                  </a:lnTo>
                  <a:lnTo>
                    <a:pt x="0" y="20702"/>
                  </a:lnTo>
                  <a:lnTo>
                    <a:pt x="9134" y="0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194" name="Shape"/>
            <p:cNvSpPr/>
            <p:nvPr/>
          </p:nvSpPr>
          <p:spPr>
            <a:xfrm>
              <a:off x="5471343" y="1486756"/>
              <a:ext cx="2605629" cy="100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30" y="431"/>
                  </a:moveTo>
                  <a:lnTo>
                    <a:pt x="21600" y="0"/>
                  </a:lnTo>
                  <a:lnTo>
                    <a:pt x="12637" y="21600"/>
                  </a:lnTo>
                  <a:lnTo>
                    <a:pt x="0" y="21373"/>
                  </a:lnTo>
                  <a:lnTo>
                    <a:pt x="9430" y="431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195" name="Shape"/>
            <p:cNvSpPr/>
            <p:nvPr/>
          </p:nvSpPr>
          <p:spPr>
            <a:xfrm>
              <a:off x="8421454" y="1459285"/>
              <a:ext cx="1720362" cy="5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34" y="0"/>
                  </a:moveTo>
                  <a:lnTo>
                    <a:pt x="21600" y="713"/>
                  </a:lnTo>
                  <a:lnTo>
                    <a:pt x="14465" y="21600"/>
                  </a:lnTo>
                  <a:lnTo>
                    <a:pt x="0" y="20702"/>
                  </a:lnTo>
                  <a:lnTo>
                    <a:pt x="9134" y="0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196" name="Shape"/>
            <p:cNvSpPr/>
            <p:nvPr/>
          </p:nvSpPr>
          <p:spPr>
            <a:xfrm>
              <a:off x="5471343" y="1382164"/>
              <a:ext cx="2605629" cy="100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30" y="431"/>
                  </a:moveTo>
                  <a:lnTo>
                    <a:pt x="21600" y="0"/>
                  </a:lnTo>
                  <a:lnTo>
                    <a:pt x="12637" y="21600"/>
                  </a:lnTo>
                  <a:lnTo>
                    <a:pt x="0" y="21373"/>
                  </a:lnTo>
                  <a:lnTo>
                    <a:pt x="9430" y="431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197" name="Shape"/>
            <p:cNvSpPr/>
            <p:nvPr/>
          </p:nvSpPr>
          <p:spPr>
            <a:xfrm>
              <a:off x="8421454" y="1347011"/>
              <a:ext cx="1720362" cy="5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34" y="0"/>
                  </a:moveTo>
                  <a:lnTo>
                    <a:pt x="21600" y="713"/>
                  </a:lnTo>
                  <a:lnTo>
                    <a:pt x="14465" y="21600"/>
                  </a:lnTo>
                  <a:lnTo>
                    <a:pt x="0" y="20702"/>
                  </a:lnTo>
                  <a:lnTo>
                    <a:pt x="9134" y="0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198" name="machines"/>
            <p:cNvSpPr txBox="1"/>
            <p:nvPr/>
          </p:nvSpPr>
          <p:spPr>
            <a:xfrm rot="18863740">
              <a:off x="10611994" y="2001569"/>
              <a:ext cx="1139154" cy="3944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lang="en-US" sz="1000" dirty="0"/>
                <a:t>M</a:t>
              </a:r>
              <a:r>
                <a:rPr sz="1000" dirty="0"/>
                <a:t>achines</a:t>
              </a:r>
            </a:p>
          </p:txBody>
        </p:sp>
        <p:sp>
          <p:nvSpPr>
            <p:cNvPr id="199" name="Shape"/>
            <p:cNvSpPr/>
            <p:nvPr/>
          </p:nvSpPr>
          <p:spPr>
            <a:xfrm>
              <a:off x="1078497" y="1518690"/>
              <a:ext cx="4956761" cy="116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0" name="Shape"/>
            <p:cNvSpPr/>
            <p:nvPr/>
          </p:nvSpPr>
          <p:spPr>
            <a:xfrm>
              <a:off x="1078497" y="1380899"/>
              <a:ext cx="4956761" cy="116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1" name="Shape"/>
            <p:cNvSpPr/>
            <p:nvPr/>
          </p:nvSpPr>
          <p:spPr>
            <a:xfrm>
              <a:off x="1078497" y="1243107"/>
              <a:ext cx="4956761" cy="116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n-US" sz="580" dirty="0" err="1"/>
                <a:t>dfgdfg</a:t>
              </a:r>
              <a:endParaRPr sz="580" dirty="0"/>
            </a:p>
          </p:txBody>
        </p:sp>
        <p:sp>
          <p:nvSpPr>
            <p:cNvPr id="202" name="Shape"/>
            <p:cNvSpPr/>
            <p:nvPr/>
          </p:nvSpPr>
          <p:spPr>
            <a:xfrm>
              <a:off x="1078497" y="1105316"/>
              <a:ext cx="4956761" cy="116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3" name="Shape"/>
            <p:cNvSpPr/>
            <p:nvPr/>
          </p:nvSpPr>
          <p:spPr>
            <a:xfrm>
              <a:off x="1078497" y="967524"/>
              <a:ext cx="4956761" cy="116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4" name="Shape"/>
            <p:cNvSpPr/>
            <p:nvPr/>
          </p:nvSpPr>
          <p:spPr>
            <a:xfrm>
              <a:off x="1078497" y="829733"/>
              <a:ext cx="4956761" cy="116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5" name="Shape"/>
            <p:cNvSpPr/>
            <p:nvPr/>
          </p:nvSpPr>
          <p:spPr>
            <a:xfrm>
              <a:off x="1078497" y="691941"/>
              <a:ext cx="4956761" cy="116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6" name="Shape"/>
            <p:cNvSpPr/>
            <p:nvPr/>
          </p:nvSpPr>
          <p:spPr>
            <a:xfrm>
              <a:off x="1078497" y="554150"/>
              <a:ext cx="4956761" cy="116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7" name="Shape"/>
            <p:cNvSpPr/>
            <p:nvPr/>
          </p:nvSpPr>
          <p:spPr>
            <a:xfrm>
              <a:off x="1085386" y="413374"/>
              <a:ext cx="4956760" cy="116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8" name="Shape"/>
            <p:cNvSpPr/>
            <p:nvPr/>
          </p:nvSpPr>
          <p:spPr>
            <a:xfrm>
              <a:off x="1085386" y="275582"/>
              <a:ext cx="4956760" cy="116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09" name="Shape"/>
            <p:cNvSpPr/>
            <p:nvPr/>
          </p:nvSpPr>
          <p:spPr>
            <a:xfrm>
              <a:off x="1085386" y="137791"/>
              <a:ext cx="4956760" cy="116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10" name="Shape"/>
            <p:cNvSpPr/>
            <p:nvPr/>
          </p:nvSpPr>
          <p:spPr>
            <a:xfrm>
              <a:off x="1085386" y="0"/>
              <a:ext cx="4956760" cy="116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11" name="Shape"/>
            <p:cNvSpPr/>
            <p:nvPr/>
          </p:nvSpPr>
          <p:spPr>
            <a:xfrm>
              <a:off x="8421454" y="1234737"/>
              <a:ext cx="1720362" cy="5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34" y="0"/>
                  </a:moveTo>
                  <a:lnTo>
                    <a:pt x="21600" y="713"/>
                  </a:lnTo>
                  <a:lnTo>
                    <a:pt x="14465" y="21600"/>
                  </a:lnTo>
                  <a:lnTo>
                    <a:pt x="0" y="20702"/>
                  </a:lnTo>
                  <a:lnTo>
                    <a:pt x="9134" y="0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12" name="Shape"/>
            <p:cNvSpPr/>
            <p:nvPr/>
          </p:nvSpPr>
          <p:spPr>
            <a:xfrm>
              <a:off x="8421454" y="1122463"/>
              <a:ext cx="1720362" cy="574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34" y="0"/>
                  </a:moveTo>
                  <a:lnTo>
                    <a:pt x="21600" y="713"/>
                  </a:lnTo>
                  <a:lnTo>
                    <a:pt x="14465" y="21600"/>
                  </a:lnTo>
                  <a:lnTo>
                    <a:pt x="0" y="20702"/>
                  </a:lnTo>
                  <a:lnTo>
                    <a:pt x="9134" y="0"/>
                  </a:lnTo>
                  <a:close/>
                </a:path>
              </a:pathLst>
            </a:custGeom>
            <a:solidFill>
              <a:srgbClr val="B7638D"/>
            </a:solidFill>
            <a:ln w="9525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</p:grpSp>
      <p:grpSp>
        <p:nvGrpSpPr>
          <p:cNvPr id="254" name="Group"/>
          <p:cNvGrpSpPr/>
          <p:nvPr/>
        </p:nvGrpSpPr>
        <p:grpSpPr>
          <a:xfrm>
            <a:off x="1252256" y="1770074"/>
            <a:ext cx="6649995" cy="722950"/>
            <a:chOff x="0" y="358191"/>
            <a:chExt cx="12610360" cy="1370925"/>
          </a:xfrm>
        </p:grpSpPr>
        <p:sp>
          <p:nvSpPr>
            <p:cNvPr id="214" name="Shape"/>
            <p:cNvSpPr/>
            <p:nvPr/>
          </p:nvSpPr>
          <p:spPr>
            <a:xfrm>
              <a:off x="0" y="358191"/>
              <a:ext cx="12610360" cy="1370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22" y="0"/>
                  </a:moveTo>
                  <a:lnTo>
                    <a:pt x="21600" y="0"/>
                  </a:lnTo>
                  <a:lnTo>
                    <a:pt x="18526" y="21600"/>
                  </a:lnTo>
                  <a:lnTo>
                    <a:pt x="0" y="21307"/>
                  </a:lnTo>
                  <a:lnTo>
                    <a:pt x="5122" y="0"/>
                  </a:lnTo>
                  <a:close/>
                </a:path>
              </a:pathLst>
            </a:custGeom>
            <a:solidFill>
              <a:srgbClr val="DFF0FA"/>
            </a:solidFill>
            <a:ln w="12700" cap="flat">
              <a:solidFill>
                <a:srgbClr val="00B0F0"/>
              </a:solidFill>
              <a:prstDash val="solid"/>
              <a:round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 dirty="0"/>
            </a:p>
          </p:txBody>
        </p:sp>
        <p:sp>
          <p:nvSpPr>
            <p:cNvPr id="215" name="Shape"/>
            <p:cNvSpPr/>
            <p:nvPr/>
          </p:nvSpPr>
          <p:spPr>
            <a:xfrm>
              <a:off x="1966258" y="606078"/>
              <a:ext cx="2140884" cy="42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257" extrusionOk="0">
                  <a:moveTo>
                    <a:pt x="7966" y="594"/>
                  </a:moveTo>
                  <a:cubicBezTo>
                    <a:pt x="8266" y="308"/>
                    <a:pt x="8576" y="333"/>
                    <a:pt x="8883" y="361"/>
                  </a:cubicBezTo>
                  <a:cubicBezTo>
                    <a:pt x="10486" y="507"/>
                    <a:pt x="12088" y="707"/>
                    <a:pt x="13691" y="713"/>
                  </a:cubicBezTo>
                  <a:cubicBezTo>
                    <a:pt x="14985" y="718"/>
                    <a:pt x="16278" y="597"/>
                    <a:pt x="17571" y="500"/>
                  </a:cubicBezTo>
                  <a:cubicBezTo>
                    <a:pt x="18621" y="421"/>
                    <a:pt x="19672" y="359"/>
                    <a:pt x="20720" y="26"/>
                  </a:cubicBezTo>
                  <a:cubicBezTo>
                    <a:pt x="21086" y="-90"/>
                    <a:pt x="21489" y="146"/>
                    <a:pt x="21561" y="1562"/>
                  </a:cubicBezTo>
                  <a:cubicBezTo>
                    <a:pt x="21598" y="2292"/>
                    <a:pt x="21505" y="2984"/>
                    <a:pt x="21406" y="3599"/>
                  </a:cubicBezTo>
                  <a:cubicBezTo>
                    <a:pt x="20943" y="6464"/>
                    <a:pt x="20334" y="8791"/>
                    <a:pt x="19696" y="10923"/>
                  </a:cubicBezTo>
                  <a:cubicBezTo>
                    <a:pt x="18926" y="13499"/>
                    <a:pt x="18112" y="15808"/>
                    <a:pt x="17289" y="18051"/>
                  </a:cubicBezTo>
                  <a:cubicBezTo>
                    <a:pt x="16997" y="18845"/>
                    <a:pt x="16703" y="19635"/>
                    <a:pt x="16379" y="20131"/>
                  </a:cubicBezTo>
                  <a:cubicBezTo>
                    <a:pt x="15953" y="20782"/>
                    <a:pt x="15499" y="20898"/>
                    <a:pt x="15049" y="20986"/>
                  </a:cubicBezTo>
                  <a:cubicBezTo>
                    <a:pt x="12357" y="21510"/>
                    <a:pt x="9661" y="21152"/>
                    <a:pt x="6967" y="20927"/>
                  </a:cubicBezTo>
                  <a:cubicBezTo>
                    <a:pt x="4859" y="20751"/>
                    <a:pt x="2751" y="20656"/>
                    <a:pt x="643" y="20896"/>
                  </a:cubicBezTo>
                  <a:cubicBezTo>
                    <a:pt x="328" y="20932"/>
                    <a:pt x="-2" y="20517"/>
                    <a:pt x="0" y="19340"/>
                  </a:cubicBezTo>
                  <a:cubicBezTo>
                    <a:pt x="1" y="18681"/>
                    <a:pt x="131" y="18221"/>
                    <a:pt x="258" y="17844"/>
                  </a:cubicBezTo>
                  <a:cubicBezTo>
                    <a:pt x="1350" y="14608"/>
                    <a:pt x="2594" y="12538"/>
                    <a:pt x="3773" y="9944"/>
                  </a:cubicBezTo>
                  <a:cubicBezTo>
                    <a:pt x="4933" y="7391"/>
                    <a:pt x="6031" y="4326"/>
                    <a:pt x="7201" y="1862"/>
                  </a:cubicBezTo>
                  <a:cubicBezTo>
                    <a:pt x="7448" y="1343"/>
                    <a:pt x="7698" y="850"/>
                    <a:pt x="7966" y="594"/>
                  </a:cubicBezTo>
                  <a:close/>
                </a:path>
              </a:pathLst>
            </a:custGeom>
            <a:solidFill>
              <a:srgbClr val="88FA86">
                <a:alpha val="21635"/>
              </a:srgb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21635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16" name="Oval"/>
            <p:cNvSpPr/>
            <p:nvPr/>
          </p:nvSpPr>
          <p:spPr>
            <a:xfrm>
              <a:off x="2241651" y="841027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17" name="Shape"/>
            <p:cNvSpPr/>
            <p:nvPr/>
          </p:nvSpPr>
          <p:spPr>
            <a:xfrm>
              <a:off x="3335603" y="881932"/>
              <a:ext cx="2241131" cy="60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63" extrusionOk="0">
                  <a:moveTo>
                    <a:pt x="8965" y="226"/>
                  </a:moveTo>
                  <a:cubicBezTo>
                    <a:pt x="9252" y="19"/>
                    <a:pt x="9547" y="37"/>
                    <a:pt x="9841" y="58"/>
                  </a:cubicBezTo>
                  <a:cubicBezTo>
                    <a:pt x="11372" y="166"/>
                    <a:pt x="12903" y="328"/>
                    <a:pt x="14435" y="311"/>
                  </a:cubicBezTo>
                  <a:cubicBezTo>
                    <a:pt x="15670" y="297"/>
                    <a:pt x="16905" y="166"/>
                    <a:pt x="18140" y="158"/>
                  </a:cubicBezTo>
                  <a:cubicBezTo>
                    <a:pt x="19013" y="153"/>
                    <a:pt x="19887" y="209"/>
                    <a:pt x="20758" y="17"/>
                  </a:cubicBezTo>
                  <a:cubicBezTo>
                    <a:pt x="21108" y="-60"/>
                    <a:pt x="21494" y="103"/>
                    <a:pt x="21562" y="1118"/>
                  </a:cubicBezTo>
                  <a:cubicBezTo>
                    <a:pt x="21597" y="1641"/>
                    <a:pt x="21508" y="2136"/>
                    <a:pt x="21414" y="2579"/>
                  </a:cubicBezTo>
                  <a:cubicBezTo>
                    <a:pt x="20385" y="7413"/>
                    <a:pt x="18790" y="10453"/>
                    <a:pt x="17382" y="14104"/>
                  </a:cubicBezTo>
                  <a:cubicBezTo>
                    <a:pt x="16748" y="15751"/>
                    <a:pt x="16146" y="17539"/>
                    <a:pt x="15473" y="19016"/>
                  </a:cubicBezTo>
                  <a:cubicBezTo>
                    <a:pt x="15200" y="19614"/>
                    <a:pt x="14915" y="20161"/>
                    <a:pt x="14604" y="20507"/>
                  </a:cubicBezTo>
                  <a:cubicBezTo>
                    <a:pt x="14196" y="20960"/>
                    <a:pt x="13763" y="21050"/>
                    <a:pt x="13334" y="21120"/>
                  </a:cubicBezTo>
                  <a:cubicBezTo>
                    <a:pt x="10762" y="21540"/>
                    <a:pt x="8187" y="21344"/>
                    <a:pt x="5613" y="21078"/>
                  </a:cubicBezTo>
                  <a:cubicBezTo>
                    <a:pt x="3947" y="20906"/>
                    <a:pt x="2281" y="20705"/>
                    <a:pt x="615" y="20849"/>
                  </a:cubicBezTo>
                  <a:cubicBezTo>
                    <a:pt x="313" y="20875"/>
                    <a:pt x="-3" y="20578"/>
                    <a:pt x="0" y="19733"/>
                  </a:cubicBezTo>
                  <a:cubicBezTo>
                    <a:pt x="2" y="19261"/>
                    <a:pt x="127" y="18936"/>
                    <a:pt x="247" y="18661"/>
                  </a:cubicBezTo>
                  <a:cubicBezTo>
                    <a:pt x="1025" y="16870"/>
                    <a:pt x="1795" y="15044"/>
                    <a:pt x="2562" y="13203"/>
                  </a:cubicBezTo>
                  <a:cubicBezTo>
                    <a:pt x="4384" y="8828"/>
                    <a:pt x="6196" y="4345"/>
                    <a:pt x="8235" y="1134"/>
                  </a:cubicBezTo>
                  <a:cubicBezTo>
                    <a:pt x="8470" y="764"/>
                    <a:pt x="8709" y="409"/>
                    <a:pt x="8965" y="226"/>
                  </a:cubicBezTo>
                  <a:close/>
                </a:path>
              </a:pathLst>
            </a:custGeom>
            <a:solidFill>
              <a:srgbClr val="88FA86">
                <a:alpha val="21635"/>
              </a:srgb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21635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18" name="Shape"/>
            <p:cNvSpPr/>
            <p:nvPr/>
          </p:nvSpPr>
          <p:spPr>
            <a:xfrm>
              <a:off x="5511565" y="536456"/>
              <a:ext cx="2500697" cy="77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15" extrusionOk="0">
                  <a:moveTo>
                    <a:pt x="10275" y="176"/>
                  </a:moveTo>
                  <a:cubicBezTo>
                    <a:pt x="10532" y="15"/>
                    <a:pt x="10797" y="29"/>
                    <a:pt x="11060" y="46"/>
                  </a:cubicBezTo>
                  <a:cubicBezTo>
                    <a:pt x="12432" y="130"/>
                    <a:pt x="13805" y="256"/>
                    <a:pt x="15177" y="242"/>
                  </a:cubicBezTo>
                  <a:cubicBezTo>
                    <a:pt x="16285" y="231"/>
                    <a:pt x="17392" y="128"/>
                    <a:pt x="18499" y="123"/>
                  </a:cubicBezTo>
                  <a:cubicBezTo>
                    <a:pt x="19281" y="120"/>
                    <a:pt x="20065" y="164"/>
                    <a:pt x="20845" y="14"/>
                  </a:cubicBezTo>
                  <a:cubicBezTo>
                    <a:pt x="21160" y="-47"/>
                    <a:pt x="21505" y="80"/>
                    <a:pt x="21566" y="869"/>
                  </a:cubicBezTo>
                  <a:cubicBezTo>
                    <a:pt x="21597" y="1276"/>
                    <a:pt x="21517" y="1660"/>
                    <a:pt x="21433" y="2005"/>
                  </a:cubicBezTo>
                  <a:cubicBezTo>
                    <a:pt x="19981" y="7998"/>
                    <a:pt x="17580" y="11269"/>
                    <a:pt x="15580" y="15772"/>
                  </a:cubicBezTo>
                  <a:cubicBezTo>
                    <a:pt x="15012" y="17053"/>
                    <a:pt x="14472" y="18443"/>
                    <a:pt x="13869" y="19591"/>
                  </a:cubicBezTo>
                  <a:cubicBezTo>
                    <a:pt x="13624" y="20056"/>
                    <a:pt x="13369" y="20481"/>
                    <a:pt x="13090" y="20750"/>
                  </a:cubicBezTo>
                  <a:cubicBezTo>
                    <a:pt x="12724" y="21103"/>
                    <a:pt x="12336" y="21172"/>
                    <a:pt x="11951" y="21227"/>
                  </a:cubicBezTo>
                  <a:cubicBezTo>
                    <a:pt x="9646" y="21553"/>
                    <a:pt x="7338" y="21400"/>
                    <a:pt x="5031" y="21194"/>
                  </a:cubicBezTo>
                  <a:cubicBezTo>
                    <a:pt x="3538" y="21060"/>
                    <a:pt x="2044" y="20905"/>
                    <a:pt x="551" y="21016"/>
                  </a:cubicBezTo>
                  <a:cubicBezTo>
                    <a:pt x="280" y="21036"/>
                    <a:pt x="-3" y="20805"/>
                    <a:pt x="0" y="20149"/>
                  </a:cubicBezTo>
                  <a:cubicBezTo>
                    <a:pt x="2" y="19782"/>
                    <a:pt x="113" y="19529"/>
                    <a:pt x="221" y="19315"/>
                  </a:cubicBezTo>
                  <a:cubicBezTo>
                    <a:pt x="918" y="17924"/>
                    <a:pt x="1612" y="16517"/>
                    <a:pt x="2296" y="15072"/>
                  </a:cubicBezTo>
                  <a:cubicBezTo>
                    <a:pt x="4672" y="10048"/>
                    <a:pt x="6944" y="4525"/>
                    <a:pt x="9620" y="882"/>
                  </a:cubicBezTo>
                  <a:cubicBezTo>
                    <a:pt x="9831" y="595"/>
                    <a:pt x="10046" y="319"/>
                    <a:pt x="10275" y="176"/>
                  </a:cubicBezTo>
                  <a:close/>
                </a:path>
              </a:pathLst>
            </a:custGeom>
            <a:solidFill>
              <a:srgbClr val="88FA86">
                <a:alpha val="21635"/>
              </a:srgb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21635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19" name="Shape"/>
            <p:cNvSpPr/>
            <p:nvPr/>
          </p:nvSpPr>
          <p:spPr>
            <a:xfrm>
              <a:off x="7451800" y="1335573"/>
              <a:ext cx="1228522" cy="26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72" extrusionOk="0">
                  <a:moveTo>
                    <a:pt x="7386" y="316"/>
                  </a:moveTo>
                  <a:cubicBezTo>
                    <a:pt x="7709" y="22"/>
                    <a:pt x="8042" y="49"/>
                    <a:pt x="8372" y="80"/>
                  </a:cubicBezTo>
                  <a:cubicBezTo>
                    <a:pt x="10094" y="241"/>
                    <a:pt x="11816" y="462"/>
                    <a:pt x="13539" y="436"/>
                  </a:cubicBezTo>
                  <a:cubicBezTo>
                    <a:pt x="14928" y="415"/>
                    <a:pt x="16318" y="234"/>
                    <a:pt x="17707" y="221"/>
                  </a:cubicBezTo>
                  <a:cubicBezTo>
                    <a:pt x="18689" y="212"/>
                    <a:pt x="19672" y="287"/>
                    <a:pt x="20652" y="22"/>
                  </a:cubicBezTo>
                  <a:cubicBezTo>
                    <a:pt x="21045" y="-84"/>
                    <a:pt x="21478" y="145"/>
                    <a:pt x="21556" y="1574"/>
                  </a:cubicBezTo>
                  <a:cubicBezTo>
                    <a:pt x="21596" y="2312"/>
                    <a:pt x="21497" y="3013"/>
                    <a:pt x="21389" y="3634"/>
                  </a:cubicBezTo>
                  <a:cubicBezTo>
                    <a:pt x="20889" y="6517"/>
                    <a:pt x="20213" y="8768"/>
                    <a:pt x="19552" y="11039"/>
                  </a:cubicBezTo>
                  <a:cubicBezTo>
                    <a:pt x="18853" y="13439"/>
                    <a:pt x="18164" y="15896"/>
                    <a:pt x="17404" y="17964"/>
                  </a:cubicBezTo>
                  <a:cubicBezTo>
                    <a:pt x="17096" y="18802"/>
                    <a:pt x="16776" y="19577"/>
                    <a:pt x="16426" y="20067"/>
                  </a:cubicBezTo>
                  <a:cubicBezTo>
                    <a:pt x="15968" y="20708"/>
                    <a:pt x="15481" y="20834"/>
                    <a:pt x="14998" y="20931"/>
                  </a:cubicBezTo>
                  <a:cubicBezTo>
                    <a:pt x="12105" y="21516"/>
                    <a:pt x="9208" y="21247"/>
                    <a:pt x="6314" y="20872"/>
                  </a:cubicBezTo>
                  <a:cubicBezTo>
                    <a:pt x="4440" y="20629"/>
                    <a:pt x="2565" y="20342"/>
                    <a:pt x="691" y="20549"/>
                  </a:cubicBezTo>
                  <a:cubicBezTo>
                    <a:pt x="351" y="20586"/>
                    <a:pt x="-4" y="20166"/>
                    <a:pt x="0" y="18976"/>
                  </a:cubicBezTo>
                  <a:cubicBezTo>
                    <a:pt x="3" y="18310"/>
                    <a:pt x="143" y="17854"/>
                    <a:pt x="277" y="17464"/>
                  </a:cubicBezTo>
                  <a:cubicBezTo>
                    <a:pt x="1150" y="14925"/>
                    <a:pt x="1988" y="12186"/>
                    <a:pt x="2881" y="9769"/>
                  </a:cubicBezTo>
                  <a:cubicBezTo>
                    <a:pt x="4048" y="6612"/>
                    <a:pt x="5299" y="4032"/>
                    <a:pt x="6565" y="1597"/>
                  </a:cubicBezTo>
                  <a:cubicBezTo>
                    <a:pt x="6831" y="1086"/>
                    <a:pt x="7099" y="578"/>
                    <a:pt x="7386" y="316"/>
                  </a:cubicBezTo>
                  <a:close/>
                </a:path>
              </a:pathLst>
            </a:custGeom>
            <a:solidFill>
              <a:srgbClr val="88FA86">
                <a:alpha val="21635"/>
              </a:srgb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21635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20" name="Shape"/>
            <p:cNvSpPr/>
            <p:nvPr/>
          </p:nvSpPr>
          <p:spPr>
            <a:xfrm>
              <a:off x="8465441" y="536454"/>
              <a:ext cx="1631994" cy="42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51" extrusionOk="0">
                  <a:moveTo>
                    <a:pt x="9013" y="708"/>
                  </a:moveTo>
                  <a:cubicBezTo>
                    <a:pt x="9406" y="416"/>
                    <a:pt x="9812" y="456"/>
                    <a:pt x="10215" y="471"/>
                  </a:cubicBezTo>
                  <a:cubicBezTo>
                    <a:pt x="10731" y="490"/>
                    <a:pt x="11248" y="466"/>
                    <a:pt x="11764" y="439"/>
                  </a:cubicBezTo>
                  <a:cubicBezTo>
                    <a:pt x="13459" y="350"/>
                    <a:pt x="15154" y="221"/>
                    <a:pt x="16850" y="223"/>
                  </a:cubicBezTo>
                  <a:cubicBezTo>
                    <a:pt x="18048" y="224"/>
                    <a:pt x="19247" y="290"/>
                    <a:pt x="20443" y="23"/>
                  </a:cubicBezTo>
                  <a:cubicBezTo>
                    <a:pt x="20923" y="-85"/>
                    <a:pt x="21451" y="146"/>
                    <a:pt x="21546" y="1586"/>
                  </a:cubicBezTo>
                  <a:cubicBezTo>
                    <a:pt x="21595" y="2329"/>
                    <a:pt x="21474" y="3035"/>
                    <a:pt x="21343" y="3660"/>
                  </a:cubicBezTo>
                  <a:cubicBezTo>
                    <a:pt x="20732" y="6564"/>
                    <a:pt x="19907" y="8831"/>
                    <a:pt x="19101" y="11118"/>
                  </a:cubicBezTo>
                  <a:cubicBezTo>
                    <a:pt x="18248" y="13536"/>
                    <a:pt x="17407" y="16010"/>
                    <a:pt x="16480" y="18094"/>
                  </a:cubicBezTo>
                  <a:cubicBezTo>
                    <a:pt x="16105" y="18938"/>
                    <a:pt x="15714" y="19719"/>
                    <a:pt x="15287" y="20212"/>
                  </a:cubicBezTo>
                  <a:cubicBezTo>
                    <a:pt x="14728" y="20857"/>
                    <a:pt x="14133" y="20982"/>
                    <a:pt x="13544" y="21082"/>
                  </a:cubicBezTo>
                  <a:cubicBezTo>
                    <a:pt x="11599" y="21413"/>
                    <a:pt x="9651" y="21515"/>
                    <a:pt x="7704" y="21412"/>
                  </a:cubicBezTo>
                  <a:cubicBezTo>
                    <a:pt x="5416" y="21291"/>
                    <a:pt x="3130" y="20887"/>
                    <a:pt x="843" y="21087"/>
                  </a:cubicBezTo>
                  <a:cubicBezTo>
                    <a:pt x="428" y="21123"/>
                    <a:pt x="-5" y="20701"/>
                    <a:pt x="0" y="19502"/>
                  </a:cubicBezTo>
                  <a:cubicBezTo>
                    <a:pt x="3" y="18832"/>
                    <a:pt x="174" y="18373"/>
                    <a:pt x="338" y="17979"/>
                  </a:cubicBezTo>
                  <a:cubicBezTo>
                    <a:pt x="1403" y="15423"/>
                    <a:pt x="2425" y="12663"/>
                    <a:pt x="3515" y="10229"/>
                  </a:cubicBezTo>
                  <a:cubicBezTo>
                    <a:pt x="4939" y="7051"/>
                    <a:pt x="6467" y="4458"/>
                    <a:pt x="8010" y="1999"/>
                  </a:cubicBezTo>
                  <a:cubicBezTo>
                    <a:pt x="8335" y="1482"/>
                    <a:pt x="8662" y="969"/>
                    <a:pt x="9013" y="708"/>
                  </a:cubicBezTo>
                  <a:close/>
                </a:path>
              </a:pathLst>
            </a:custGeom>
            <a:solidFill>
              <a:srgbClr val="88FA86">
                <a:alpha val="21635"/>
              </a:srgb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21635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21" name="Oval"/>
            <p:cNvSpPr/>
            <p:nvPr/>
          </p:nvSpPr>
          <p:spPr>
            <a:xfrm>
              <a:off x="2762736" y="694413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22" name="Oval"/>
            <p:cNvSpPr/>
            <p:nvPr/>
          </p:nvSpPr>
          <p:spPr>
            <a:xfrm>
              <a:off x="3557852" y="674961"/>
              <a:ext cx="372690" cy="121216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23" name="Oval"/>
            <p:cNvSpPr/>
            <p:nvPr/>
          </p:nvSpPr>
          <p:spPr>
            <a:xfrm>
              <a:off x="4132673" y="1274950"/>
              <a:ext cx="372690" cy="121216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24" name="Oval"/>
            <p:cNvSpPr/>
            <p:nvPr/>
          </p:nvSpPr>
          <p:spPr>
            <a:xfrm>
              <a:off x="4628657" y="1242636"/>
              <a:ext cx="372689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25" name="Oval"/>
            <p:cNvSpPr/>
            <p:nvPr/>
          </p:nvSpPr>
          <p:spPr>
            <a:xfrm>
              <a:off x="4593111" y="940017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26" name="Oval"/>
            <p:cNvSpPr/>
            <p:nvPr/>
          </p:nvSpPr>
          <p:spPr>
            <a:xfrm>
              <a:off x="5870231" y="1073826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27" name="Oval"/>
            <p:cNvSpPr/>
            <p:nvPr/>
          </p:nvSpPr>
          <p:spPr>
            <a:xfrm>
              <a:off x="6625015" y="605513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28" name="Oval"/>
            <p:cNvSpPr/>
            <p:nvPr/>
          </p:nvSpPr>
          <p:spPr>
            <a:xfrm>
              <a:off x="6736140" y="1061126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29" name="Oval"/>
            <p:cNvSpPr/>
            <p:nvPr/>
          </p:nvSpPr>
          <p:spPr>
            <a:xfrm>
              <a:off x="7261300" y="733042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30" name="Oval"/>
            <p:cNvSpPr/>
            <p:nvPr/>
          </p:nvSpPr>
          <p:spPr>
            <a:xfrm>
              <a:off x="7661565" y="1421565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31" name="Oval"/>
            <p:cNvSpPr/>
            <p:nvPr/>
          </p:nvSpPr>
          <p:spPr>
            <a:xfrm>
              <a:off x="8170335" y="1401098"/>
              <a:ext cx="372690" cy="121216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32" name="Oval"/>
            <p:cNvSpPr/>
            <p:nvPr/>
          </p:nvSpPr>
          <p:spPr>
            <a:xfrm>
              <a:off x="9039250" y="609781"/>
              <a:ext cx="372690" cy="121216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33" name="Oval"/>
            <p:cNvSpPr/>
            <p:nvPr/>
          </p:nvSpPr>
          <p:spPr>
            <a:xfrm>
              <a:off x="9251932" y="777422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34" name="Oval"/>
            <p:cNvSpPr/>
            <p:nvPr/>
          </p:nvSpPr>
          <p:spPr>
            <a:xfrm>
              <a:off x="3906034" y="1073931"/>
              <a:ext cx="372690" cy="121215"/>
            </a:xfrm>
            <a:prstGeom prst="ellipse">
              <a:avLst/>
            </a:prstGeom>
            <a:solidFill>
              <a:srgbClr val="55C1FF"/>
            </a:solidFill>
            <a:ln w="9525" cap="flat">
              <a:solidFill>
                <a:srgbClr val="00446B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685"/>
            </a:p>
          </p:txBody>
        </p:sp>
        <p:sp>
          <p:nvSpPr>
            <p:cNvPr id="235" name="Line"/>
            <p:cNvSpPr/>
            <p:nvPr/>
          </p:nvSpPr>
          <p:spPr>
            <a:xfrm>
              <a:off x="3681078" y="732690"/>
              <a:ext cx="244800" cy="358098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36" name="Line"/>
            <p:cNvSpPr/>
            <p:nvPr/>
          </p:nvSpPr>
          <p:spPr>
            <a:xfrm flipV="1">
              <a:off x="3043293" y="725943"/>
              <a:ext cx="509083" cy="24828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37" name="Line"/>
            <p:cNvSpPr/>
            <p:nvPr/>
          </p:nvSpPr>
          <p:spPr>
            <a:xfrm flipH="1">
              <a:off x="2605985" y="748006"/>
              <a:ext cx="253772" cy="118369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38" name="Line"/>
            <p:cNvSpPr/>
            <p:nvPr/>
          </p:nvSpPr>
          <p:spPr>
            <a:xfrm flipV="1">
              <a:off x="2510059" y="792469"/>
              <a:ext cx="1094720" cy="109409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39" name="Line"/>
            <p:cNvSpPr/>
            <p:nvPr/>
          </p:nvSpPr>
          <p:spPr>
            <a:xfrm flipH="1" flipV="1">
              <a:off x="2536641" y="969442"/>
              <a:ext cx="1700545" cy="367856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0" name="Line"/>
            <p:cNvSpPr/>
            <p:nvPr/>
          </p:nvSpPr>
          <p:spPr>
            <a:xfrm flipH="1" flipV="1">
              <a:off x="4272245" y="1155916"/>
              <a:ext cx="79459" cy="181301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1" name="Line"/>
            <p:cNvSpPr/>
            <p:nvPr/>
          </p:nvSpPr>
          <p:spPr>
            <a:xfrm flipV="1">
              <a:off x="4419922" y="1316194"/>
              <a:ext cx="208042" cy="19225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2" name="Line"/>
            <p:cNvSpPr/>
            <p:nvPr/>
          </p:nvSpPr>
          <p:spPr>
            <a:xfrm>
              <a:off x="4726938" y="1013207"/>
              <a:ext cx="64548" cy="224287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3" name="Line"/>
            <p:cNvSpPr/>
            <p:nvPr/>
          </p:nvSpPr>
          <p:spPr>
            <a:xfrm>
              <a:off x="3762583" y="758261"/>
              <a:ext cx="829464" cy="228894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4" name="Line"/>
            <p:cNvSpPr/>
            <p:nvPr/>
          </p:nvSpPr>
          <p:spPr>
            <a:xfrm>
              <a:off x="4879120" y="988663"/>
              <a:ext cx="983495" cy="130711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5" name="Line"/>
            <p:cNvSpPr/>
            <p:nvPr/>
          </p:nvSpPr>
          <p:spPr>
            <a:xfrm flipV="1">
              <a:off x="3823422" y="658615"/>
              <a:ext cx="2795095" cy="71248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6" name="Line"/>
            <p:cNvSpPr/>
            <p:nvPr/>
          </p:nvSpPr>
          <p:spPr>
            <a:xfrm>
              <a:off x="6115480" y="1126477"/>
              <a:ext cx="620383" cy="1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7" name="Line"/>
            <p:cNvSpPr/>
            <p:nvPr/>
          </p:nvSpPr>
          <p:spPr>
            <a:xfrm flipH="1" flipV="1">
              <a:off x="6830823" y="741306"/>
              <a:ext cx="99710" cy="386241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8" name="Line"/>
            <p:cNvSpPr/>
            <p:nvPr/>
          </p:nvSpPr>
          <p:spPr>
            <a:xfrm flipH="1" flipV="1">
              <a:off x="7097307" y="1158214"/>
              <a:ext cx="670343" cy="330560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49" name="Line"/>
            <p:cNvSpPr/>
            <p:nvPr/>
          </p:nvSpPr>
          <p:spPr>
            <a:xfrm flipH="1" flipV="1">
              <a:off x="7575013" y="847884"/>
              <a:ext cx="725745" cy="620084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 dirty="0"/>
            </a:p>
          </p:txBody>
        </p:sp>
        <p:sp>
          <p:nvSpPr>
            <p:cNvPr id="250" name="Line"/>
            <p:cNvSpPr/>
            <p:nvPr/>
          </p:nvSpPr>
          <p:spPr>
            <a:xfrm flipV="1">
              <a:off x="8431669" y="885427"/>
              <a:ext cx="871615" cy="572407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51" name="Line"/>
            <p:cNvSpPr/>
            <p:nvPr/>
          </p:nvSpPr>
          <p:spPr>
            <a:xfrm flipH="1">
              <a:off x="7619768" y="668663"/>
              <a:ext cx="1543847" cy="81131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 dirty="0"/>
            </a:p>
          </p:txBody>
        </p:sp>
        <p:sp>
          <p:nvSpPr>
            <p:cNvPr id="252" name="Line"/>
            <p:cNvSpPr/>
            <p:nvPr/>
          </p:nvSpPr>
          <p:spPr>
            <a:xfrm>
              <a:off x="6865859" y="657854"/>
              <a:ext cx="402227" cy="111937"/>
            </a:xfrm>
            <a:prstGeom prst="line">
              <a:avLst/>
            </a:prstGeom>
            <a:noFill/>
            <a:ln w="9525" cap="flat">
              <a:solidFill>
                <a:srgbClr val="004D7F"/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53" name="JS ocaps"/>
            <p:cNvSpPr txBox="1"/>
            <p:nvPr/>
          </p:nvSpPr>
          <p:spPr>
            <a:xfrm rot="19403740">
              <a:off x="10361038" y="825538"/>
              <a:ext cx="1646795" cy="394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lang="en-US" sz="1000" dirty="0"/>
                <a:t>SES/</a:t>
              </a:r>
              <a:r>
                <a:rPr sz="1000" dirty="0"/>
                <a:t>JS </a:t>
              </a:r>
              <a:r>
                <a:rPr sz="1000" dirty="0" err="1"/>
                <a:t>ocaps</a:t>
              </a:r>
              <a:endParaRPr sz="1000" dirty="0"/>
            </a:p>
          </p:txBody>
        </p:sp>
      </p:grpSp>
      <p:grpSp>
        <p:nvGrpSpPr>
          <p:cNvPr id="257" name="Group"/>
          <p:cNvGrpSpPr/>
          <p:nvPr/>
        </p:nvGrpSpPr>
        <p:grpSpPr>
          <a:xfrm>
            <a:off x="1252256" y="994345"/>
            <a:ext cx="6649996" cy="623240"/>
            <a:chOff x="0" y="0"/>
            <a:chExt cx="12610360" cy="1181846"/>
          </a:xfrm>
        </p:grpSpPr>
        <p:sp>
          <p:nvSpPr>
            <p:cNvPr id="255" name="Shape"/>
            <p:cNvSpPr/>
            <p:nvPr/>
          </p:nvSpPr>
          <p:spPr>
            <a:xfrm>
              <a:off x="0" y="0"/>
              <a:ext cx="12610360" cy="118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22" y="0"/>
                  </a:moveTo>
                  <a:lnTo>
                    <a:pt x="21600" y="0"/>
                  </a:lnTo>
                  <a:lnTo>
                    <a:pt x="18526" y="21600"/>
                  </a:lnTo>
                  <a:lnTo>
                    <a:pt x="0" y="21307"/>
                  </a:lnTo>
                  <a:lnTo>
                    <a:pt x="5122" y="0"/>
                  </a:lnTo>
                  <a:close/>
                </a:path>
              </a:pathLst>
            </a:custGeom>
            <a:solidFill>
              <a:srgbClr val="F8E5D0"/>
            </a:solidFill>
            <a:ln w="12700" cap="flat">
              <a:solidFill>
                <a:srgbClr val="CC8029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 dirty="0"/>
            </a:p>
          </p:txBody>
        </p:sp>
        <p:sp>
          <p:nvSpPr>
            <p:cNvPr id="256" name="erights"/>
            <p:cNvSpPr txBox="1"/>
            <p:nvPr/>
          </p:nvSpPr>
          <p:spPr>
            <a:xfrm rot="19583740">
              <a:off x="10571567" y="144924"/>
              <a:ext cx="1318498" cy="686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lang="en-US" sz="1000" dirty="0"/>
                <a:t>Contract</a:t>
              </a:r>
              <a:br>
                <a:rPr lang="en-US" sz="1000" dirty="0"/>
              </a:br>
              <a:r>
                <a:rPr lang="en-US" sz="1000" dirty="0"/>
                <a:t>Framework</a:t>
              </a:r>
              <a:endParaRPr sz="1000" dirty="0"/>
            </a:p>
          </p:txBody>
        </p:sp>
      </p:grpSp>
      <p:sp>
        <p:nvSpPr>
          <p:cNvPr id="258" name="public chain"/>
          <p:cNvSpPr txBox="1"/>
          <p:nvPr/>
        </p:nvSpPr>
        <p:spPr>
          <a:xfrm>
            <a:off x="2261034" y="4569528"/>
            <a:ext cx="727362" cy="207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r>
              <a:rPr sz="1000"/>
              <a:t>public chain</a:t>
            </a:r>
          </a:p>
        </p:txBody>
      </p:sp>
      <p:sp>
        <p:nvSpPr>
          <p:cNvPr id="259" name="solo"/>
          <p:cNvSpPr txBox="1"/>
          <p:nvPr/>
        </p:nvSpPr>
        <p:spPr>
          <a:xfrm>
            <a:off x="5223335" y="4569528"/>
            <a:ext cx="288140" cy="207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r>
              <a:rPr sz="1000"/>
              <a:t>solo</a:t>
            </a:r>
          </a:p>
        </p:txBody>
      </p:sp>
      <p:sp>
        <p:nvSpPr>
          <p:cNvPr id="260" name="quorum"/>
          <p:cNvSpPr txBox="1"/>
          <p:nvPr/>
        </p:nvSpPr>
        <p:spPr>
          <a:xfrm>
            <a:off x="4168033" y="4569528"/>
            <a:ext cx="486912" cy="207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r>
              <a:rPr sz="1000"/>
              <a:t>quorum</a:t>
            </a:r>
          </a:p>
        </p:txBody>
      </p:sp>
      <p:sp>
        <p:nvSpPr>
          <p:cNvPr id="261" name="quorum"/>
          <p:cNvSpPr txBox="1"/>
          <p:nvPr/>
        </p:nvSpPr>
        <p:spPr>
          <a:xfrm>
            <a:off x="5760358" y="4569528"/>
            <a:ext cx="486912" cy="207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r>
              <a:rPr sz="1000"/>
              <a:t>quorum</a:t>
            </a:r>
          </a:p>
        </p:txBody>
      </p:sp>
      <p:grpSp>
        <p:nvGrpSpPr>
          <p:cNvPr id="277" name="Group"/>
          <p:cNvGrpSpPr/>
          <p:nvPr/>
        </p:nvGrpSpPr>
        <p:grpSpPr>
          <a:xfrm>
            <a:off x="1252256" y="2578254"/>
            <a:ext cx="6649996" cy="831049"/>
            <a:chOff x="0" y="0"/>
            <a:chExt cx="12610360" cy="1575914"/>
          </a:xfrm>
        </p:grpSpPr>
        <p:sp>
          <p:nvSpPr>
            <p:cNvPr id="262" name="Shape"/>
            <p:cNvSpPr/>
            <p:nvPr/>
          </p:nvSpPr>
          <p:spPr>
            <a:xfrm>
              <a:off x="1092274" y="344056"/>
              <a:ext cx="4956761" cy="116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2" y="17"/>
                  </a:moveTo>
                  <a:lnTo>
                    <a:pt x="21600" y="0"/>
                  </a:lnTo>
                  <a:lnTo>
                    <a:pt x="16426" y="21600"/>
                  </a:lnTo>
                  <a:lnTo>
                    <a:pt x="0" y="21367"/>
                  </a:lnTo>
                  <a:lnTo>
                    <a:pt x="7852" y="17"/>
                  </a:lnTo>
                  <a:close/>
                </a:path>
              </a:pathLst>
            </a:custGeom>
            <a:solidFill>
              <a:schemeClr val="accent6">
                <a:satOff val="-15808"/>
                <a:lumOff val="-17557"/>
              </a:schemeClr>
            </a:solidFill>
            <a:ln w="25400" cap="flat"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63" name="Shape"/>
            <p:cNvSpPr/>
            <p:nvPr/>
          </p:nvSpPr>
          <p:spPr>
            <a:xfrm>
              <a:off x="0" y="0"/>
              <a:ext cx="12610360" cy="157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22" y="0"/>
                  </a:moveTo>
                  <a:lnTo>
                    <a:pt x="21600" y="0"/>
                  </a:lnTo>
                  <a:lnTo>
                    <a:pt x="18526" y="21600"/>
                  </a:lnTo>
                  <a:lnTo>
                    <a:pt x="0" y="21307"/>
                  </a:lnTo>
                  <a:lnTo>
                    <a:pt x="5122" y="0"/>
                  </a:lnTo>
                  <a:close/>
                </a:path>
              </a:pathLst>
            </a:custGeom>
            <a:solidFill>
              <a:srgbClr val="DAFAD9"/>
            </a:solidFill>
            <a:ln w="12700" cap="flat">
              <a:solidFill>
                <a:srgbClr val="92D050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 dirty="0"/>
            </a:p>
          </p:txBody>
        </p:sp>
        <p:sp>
          <p:nvSpPr>
            <p:cNvPr id="264" name="vats"/>
            <p:cNvSpPr txBox="1"/>
            <p:nvPr/>
          </p:nvSpPr>
          <p:spPr>
            <a:xfrm rot="19163740">
              <a:off x="10928262" y="576713"/>
              <a:ext cx="585916" cy="394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r>
                <a:rPr lang="en-US" sz="1000" dirty="0"/>
                <a:t>V</a:t>
              </a:r>
              <a:r>
                <a:rPr sz="1000" dirty="0"/>
                <a:t>ats</a:t>
              </a:r>
              <a:endParaRPr sz="738" dirty="0"/>
            </a:p>
          </p:txBody>
        </p:sp>
        <p:sp>
          <p:nvSpPr>
            <p:cNvPr id="265" name="Rectangle"/>
            <p:cNvSpPr/>
            <p:nvPr/>
          </p:nvSpPr>
          <p:spPr>
            <a:xfrm rot="19560000">
              <a:off x="8131595" y="777067"/>
              <a:ext cx="1346306" cy="215101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65501"/>
                  </a:srgbClr>
                </a:gs>
                <a:gs pos="60102">
                  <a:srgbClr val="E594BD">
                    <a:alpha val="65501"/>
                  </a:srgbClr>
                </a:gs>
                <a:gs pos="100000">
                  <a:schemeClr val="accent6">
                    <a:satOff val="-15808"/>
                    <a:lumOff val="-17557"/>
                    <a:alpha val="65501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66" name="Shape"/>
            <p:cNvSpPr/>
            <p:nvPr/>
          </p:nvSpPr>
          <p:spPr>
            <a:xfrm>
              <a:off x="1080267" y="128636"/>
              <a:ext cx="4983888" cy="117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90" y="0"/>
                  </a:moveTo>
                  <a:lnTo>
                    <a:pt x="21600" y="519"/>
                  </a:lnTo>
                  <a:lnTo>
                    <a:pt x="16418" y="21600"/>
                  </a:lnTo>
                  <a:lnTo>
                    <a:pt x="0" y="20000"/>
                  </a:lnTo>
                  <a:lnTo>
                    <a:pt x="8690" y="0"/>
                  </a:lnTo>
                  <a:close/>
                </a:path>
              </a:pathLst>
            </a:custGeom>
            <a:solidFill>
              <a:schemeClr val="accent6">
                <a:satOff val="-15808"/>
                <a:lumOff val="-17557"/>
                <a:alpha val="6559"/>
              </a:schemeClr>
            </a:solidFill>
            <a:ln w="25400" cap="flat">
              <a:solidFill>
                <a:schemeClr val="accent6">
                  <a:hueOff val="-146070"/>
                  <a:satOff val="-10048"/>
                  <a:lumOff val="-30626"/>
                  <a:alpha val="11481"/>
                </a:schemeClr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67" name="Rectangle"/>
            <p:cNvSpPr/>
            <p:nvPr/>
          </p:nvSpPr>
          <p:spPr>
            <a:xfrm rot="1230487">
              <a:off x="3336838" y="512605"/>
              <a:ext cx="917856" cy="396677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65501"/>
                  </a:srgbClr>
                </a:gs>
                <a:gs pos="60102">
                  <a:srgbClr val="E594BD">
                    <a:alpha val="65501"/>
                  </a:srgbClr>
                </a:gs>
                <a:gs pos="100000">
                  <a:schemeClr val="accent6">
                    <a:satOff val="-15808"/>
                    <a:lumOff val="-17557"/>
                    <a:alpha val="65501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68" name="Rectangle"/>
            <p:cNvSpPr/>
            <p:nvPr/>
          </p:nvSpPr>
          <p:spPr>
            <a:xfrm rot="21540000">
              <a:off x="3996507" y="324537"/>
              <a:ext cx="2648970" cy="11078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65501"/>
                  </a:srgbClr>
                </a:gs>
                <a:gs pos="60102">
                  <a:srgbClr val="E594BD">
                    <a:alpha val="65501"/>
                  </a:srgbClr>
                </a:gs>
                <a:gs pos="100000">
                  <a:schemeClr val="accent6">
                    <a:satOff val="-15808"/>
                    <a:lumOff val="-17557"/>
                    <a:alpha val="65501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69" name="Rectangle"/>
            <p:cNvSpPr/>
            <p:nvPr/>
          </p:nvSpPr>
          <p:spPr>
            <a:xfrm rot="120000">
              <a:off x="7649984" y="273255"/>
              <a:ext cx="1424784" cy="28370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65501"/>
                  </a:srgbClr>
                </a:gs>
                <a:gs pos="60102">
                  <a:srgbClr val="E594BD">
                    <a:alpha val="65501"/>
                  </a:srgbClr>
                </a:gs>
                <a:gs pos="100000">
                  <a:schemeClr val="accent6">
                    <a:satOff val="-15808"/>
                    <a:lumOff val="-17557"/>
                    <a:alpha val="65501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70" name="Shape"/>
            <p:cNvSpPr/>
            <p:nvPr/>
          </p:nvSpPr>
          <p:spPr>
            <a:xfrm rot="2880000">
              <a:off x="7201513" y="692804"/>
              <a:ext cx="996697" cy="57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5955" y="21485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65501"/>
                  </a:srgbClr>
                </a:gs>
                <a:gs pos="60102">
                  <a:srgbClr val="E594BD">
                    <a:alpha val="65501"/>
                  </a:srgbClr>
                </a:gs>
                <a:gs pos="100000">
                  <a:schemeClr val="accent6">
                    <a:satOff val="-15808"/>
                    <a:lumOff val="-17557"/>
                    <a:alpha val="65501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71" name="Shape"/>
            <p:cNvSpPr/>
            <p:nvPr/>
          </p:nvSpPr>
          <p:spPr>
            <a:xfrm>
              <a:off x="5036967" y="727317"/>
              <a:ext cx="1107202" cy="25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65" y="0"/>
                  </a:moveTo>
                  <a:lnTo>
                    <a:pt x="21600" y="44"/>
                  </a:lnTo>
                  <a:lnTo>
                    <a:pt x="15630" y="21362"/>
                  </a:lnTo>
                  <a:lnTo>
                    <a:pt x="0" y="21600"/>
                  </a:lnTo>
                  <a:lnTo>
                    <a:pt x="6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DF2F8">
                    <a:alpha val="65501"/>
                  </a:srgbClr>
                </a:gs>
                <a:gs pos="72733">
                  <a:srgbClr val="E48EBA">
                    <a:alpha val="65501"/>
                  </a:srgbClr>
                </a:gs>
                <a:gs pos="100000">
                  <a:schemeClr val="accent6">
                    <a:satOff val="-15808"/>
                    <a:lumOff val="-17557"/>
                    <a:alpha val="65501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72" name="Shape"/>
            <p:cNvSpPr/>
            <p:nvPr/>
          </p:nvSpPr>
          <p:spPr>
            <a:xfrm>
              <a:off x="3386431" y="606363"/>
              <a:ext cx="2012514" cy="64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360" extrusionOk="0">
                  <a:moveTo>
                    <a:pt x="9582" y="238"/>
                  </a:moveTo>
                  <a:cubicBezTo>
                    <a:pt x="9902" y="20"/>
                    <a:pt x="10231" y="37"/>
                    <a:pt x="10558" y="60"/>
                  </a:cubicBezTo>
                  <a:cubicBezTo>
                    <a:pt x="11947" y="156"/>
                    <a:pt x="13335" y="327"/>
                    <a:pt x="14724" y="328"/>
                  </a:cubicBezTo>
                  <a:cubicBezTo>
                    <a:pt x="15965" y="329"/>
                    <a:pt x="17205" y="195"/>
                    <a:pt x="18445" y="166"/>
                  </a:cubicBezTo>
                  <a:cubicBezTo>
                    <a:pt x="19191" y="148"/>
                    <a:pt x="19937" y="168"/>
                    <a:pt x="20682" y="17"/>
                  </a:cubicBezTo>
                  <a:cubicBezTo>
                    <a:pt x="21072" y="-63"/>
                    <a:pt x="21501" y="108"/>
                    <a:pt x="21577" y="1184"/>
                  </a:cubicBezTo>
                  <a:cubicBezTo>
                    <a:pt x="21597" y="1461"/>
                    <a:pt x="21581" y="1733"/>
                    <a:pt x="21549" y="1990"/>
                  </a:cubicBezTo>
                  <a:cubicBezTo>
                    <a:pt x="21516" y="2250"/>
                    <a:pt x="21465" y="2498"/>
                    <a:pt x="21412" y="2733"/>
                  </a:cubicBezTo>
                  <a:cubicBezTo>
                    <a:pt x="20855" y="5239"/>
                    <a:pt x="20117" y="7241"/>
                    <a:pt x="19423" y="9377"/>
                  </a:cubicBezTo>
                  <a:cubicBezTo>
                    <a:pt x="18834" y="11186"/>
                    <a:pt x="18275" y="13098"/>
                    <a:pt x="17699" y="14953"/>
                  </a:cubicBezTo>
                  <a:cubicBezTo>
                    <a:pt x="17260" y="16370"/>
                    <a:pt x="16808" y="17760"/>
                    <a:pt x="16290" y="18893"/>
                  </a:cubicBezTo>
                  <a:cubicBezTo>
                    <a:pt x="15990" y="19549"/>
                    <a:pt x="15669" y="20114"/>
                    <a:pt x="15321" y="20474"/>
                  </a:cubicBezTo>
                  <a:cubicBezTo>
                    <a:pt x="14866" y="20945"/>
                    <a:pt x="14384" y="21047"/>
                    <a:pt x="13906" y="21124"/>
                  </a:cubicBezTo>
                  <a:cubicBezTo>
                    <a:pt x="11358" y="21537"/>
                    <a:pt x="8805" y="21331"/>
                    <a:pt x="6255" y="21080"/>
                  </a:cubicBezTo>
                  <a:cubicBezTo>
                    <a:pt x="4399" y="20896"/>
                    <a:pt x="2542" y="20689"/>
                    <a:pt x="685" y="20837"/>
                  </a:cubicBezTo>
                  <a:cubicBezTo>
                    <a:pt x="348" y="20863"/>
                    <a:pt x="-3" y="20549"/>
                    <a:pt x="0" y="19654"/>
                  </a:cubicBezTo>
                  <a:cubicBezTo>
                    <a:pt x="2" y="19153"/>
                    <a:pt x="140" y="18807"/>
                    <a:pt x="275" y="18516"/>
                  </a:cubicBezTo>
                  <a:cubicBezTo>
                    <a:pt x="989" y="16970"/>
                    <a:pt x="1725" y="15519"/>
                    <a:pt x="2446" y="13999"/>
                  </a:cubicBezTo>
                  <a:cubicBezTo>
                    <a:pt x="4531" y="9604"/>
                    <a:pt x="6500" y="4620"/>
                    <a:pt x="8768" y="1201"/>
                  </a:cubicBezTo>
                  <a:cubicBezTo>
                    <a:pt x="9030" y="806"/>
                    <a:pt x="9297" y="432"/>
                    <a:pt x="9582" y="238"/>
                  </a:cubicBezTo>
                  <a:close/>
                </a:path>
              </a:pathLst>
            </a:custGeom>
            <a:solidFill>
              <a:srgbClr val="88FA86"/>
            </a:solidFill>
            <a:ln w="952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73" name="Shape"/>
            <p:cNvSpPr/>
            <p:nvPr/>
          </p:nvSpPr>
          <p:spPr>
            <a:xfrm>
              <a:off x="2093280" y="294104"/>
              <a:ext cx="2026585" cy="48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296" extrusionOk="0">
                  <a:moveTo>
                    <a:pt x="8414" y="596"/>
                  </a:moveTo>
                  <a:cubicBezTo>
                    <a:pt x="8732" y="307"/>
                    <a:pt x="9059" y="331"/>
                    <a:pt x="9383" y="361"/>
                  </a:cubicBezTo>
                  <a:cubicBezTo>
                    <a:pt x="10671" y="480"/>
                    <a:pt x="11958" y="679"/>
                    <a:pt x="13246" y="715"/>
                  </a:cubicBezTo>
                  <a:cubicBezTo>
                    <a:pt x="14612" y="752"/>
                    <a:pt x="15978" y="606"/>
                    <a:pt x="17344" y="501"/>
                  </a:cubicBezTo>
                  <a:cubicBezTo>
                    <a:pt x="18453" y="416"/>
                    <a:pt x="19563" y="358"/>
                    <a:pt x="20670" y="26"/>
                  </a:cubicBezTo>
                  <a:cubicBezTo>
                    <a:pt x="21058" y="-91"/>
                    <a:pt x="21483" y="146"/>
                    <a:pt x="21559" y="1567"/>
                  </a:cubicBezTo>
                  <a:cubicBezTo>
                    <a:pt x="21598" y="2300"/>
                    <a:pt x="21500" y="2995"/>
                    <a:pt x="21395" y="3612"/>
                  </a:cubicBezTo>
                  <a:cubicBezTo>
                    <a:pt x="20906" y="6488"/>
                    <a:pt x="20263" y="8825"/>
                    <a:pt x="19589" y="10966"/>
                  </a:cubicBezTo>
                  <a:cubicBezTo>
                    <a:pt x="18776" y="13551"/>
                    <a:pt x="17915" y="15870"/>
                    <a:pt x="17046" y="18122"/>
                  </a:cubicBezTo>
                  <a:cubicBezTo>
                    <a:pt x="16738" y="18918"/>
                    <a:pt x="16427" y="19711"/>
                    <a:pt x="16085" y="20210"/>
                  </a:cubicBezTo>
                  <a:cubicBezTo>
                    <a:pt x="15635" y="20864"/>
                    <a:pt x="15156" y="20982"/>
                    <a:pt x="14681" y="21068"/>
                  </a:cubicBezTo>
                  <a:cubicBezTo>
                    <a:pt x="12242" y="21509"/>
                    <a:pt x="9800" y="21206"/>
                    <a:pt x="7360" y="21009"/>
                  </a:cubicBezTo>
                  <a:cubicBezTo>
                    <a:pt x="5133" y="20829"/>
                    <a:pt x="2906" y="20737"/>
                    <a:pt x="680" y="20978"/>
                  </a:cubicBezTo>
                  <a:cubicBezTo>
                    <a:pt x="346" y="21014"/>
                    <a:pt x="-2" y="20598"/>
                    <a:pt x="0" y="19416"/>
                  </a:cubicBezTo>
                  <a:cubicBezTo>
                    <a:pt x="2" y="18754"/>
                    <a:pt x="138" y="18292"/>
                    <a:pt x="272" y="17914"/>
                  </a:cubicBezTo>
                  <a:cubicBezTo>
                    <a:pt x="1427" y="14665"/>
                    <a:pt x="2741" y="12587"/>
                    <a:pt x="3985" y="9983"/>
                  </a:cubicBezTo>
                  <a:cubicBezTo>
                    <a:pt x="5211" y="7419"/>
                    <a:pt x="6370" y="4342"/>
                    <a:pt x="7607" y="1868"/>
                  </a:cubicBezTo>
                  <a:cubicBezTo>
                    <a:pt x="7867" y="1348"/>
                    <a:pt x="8132" y="852"/>
                    <a:pt x="8414" y="596"/>
                  </a:cubicBezTo>
                  <a:close/>
                </a:path>
              </a:pathLst>
            </a:custGeom>
            <a:solidFill>
              <a:srgbClr val="88FA86"/>
            </a:solidFill>
            <a:ln w="952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74" name="Shape"/>
            <p:cNvSpPr/>
            <p:nvPr/>
          </p:nvSpPr>
          <p:spPr>
            <a:xfrm>
              <a:off x="5587787" y="253625"/>
              <a:ext cx="2348298" cy="82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15" extrusionOk="0">
                  <a:moveTo>
                    <a:pt x="10275" y="176"/>
                  </a:moveTo>
                  <a:cubicBezTo>
                    <a:pt x="10532" y="15"/>
                    <a:pt x="10797" y="29"/>
                    <a:pt x="11060" y="46"/>
                  </a:cubicBezTo>
                  <a:cubicBezTo>
                    <a:pt x="12432" y="130"/>
                    <a:pt x="13805" y="256"/>
                    <a:pt x="15177" y="242"/>
                  </a:cubicBezTo>
                  <a:cubicBezTo>
                    <a:pt x="16285" y="231"/>
                    <a:pt x="17392" y="128"/>
                    <a:pt x="18499" y="123"/>
                  </a:cubicBezTo>
                  <a:cubicBezTo>
                    <a:pt x="19281" y="120"/>
                    <a:pt x="20065" y="164"/>
                    <a:pt x="20845" y="14"/>
                  </a:cubicBezTo>
                  <a:cubicBezTo>
                    <a:pt x="21160" y="-47"/>
                    <a:pt x="21505" y="80"/>
                    <a:pt x="21566" y="869"/>
                  </a:cubicBezTo>
                  <a:cubicBezTo>
                    <a:pt x="21597" y="1276"/>
                    <a:pt x="21517" y="1660"/>
                    <a:pt x="21433" y="2005"/>
                  </a:cubicBezTo>
                  <a:cubicBezTo>
                    <a:pt x="19981" y="7998"/>
                    <a:pt x="17580" y="11269"/>
                    <a:pt x="15580" y="15772"/>
                  </a:cubicBezTo>
                  <a:cubicBezTo>
                    <a:pt x="15012" y="17053"/>
                    <a:pt x="14472" y="18443"/>
                    <a:pt x="13869" y="19591"/>
                  </a:cubicBezTo>
                  <a:cubicBezTo>
                    <a:pt x="13624" y="20056"/>
                    <a:pt x="13369" y="20481"/>
                    <a:pt x="13090" y="20750"/>
                  </a:cubicBezTo>
                  <a:cubicBezTo>
                    <a:pt x="12724" y="21103"/>
                    <a:pt x="12336" y="21172"/>
                    <a:pt x="11951" y="21227"/>
                  </a:cubicBezTo>
                  <a:cubicBezTo>
                    <a:pt x="9646" y="21553"/>
                    <a:pt x="7338" y="21400"/>
                    <a:pt x="5031" y="21194"/>
                  </a:cubicBezTo>
                  <a:cubicBezTo>
                    <a:pt x="3538" y="21060"/>
                    <a:pt x="2044" y="20905"/>
                    <a:pt x="551" y="21016"/>
                  </a:cubicBezTo>
                  <a:cubicBezTo>
                    <a:pt x="280" y="21036"/>
                    <a:pt x="-3" y="20805"/>
                    <a:pt x="0" y="20149"/>
                  </a:cubicBezTo>
                  <a:cubicBezTo>
                    <a:pt x="2" y="19782"/>
                    <a:pt x="113" y="19529"/>
                    <a:pt x="221" y="19315"/>
                  </a:cubicBezTo>
                  <a:cubicBezTo>
                    <a:pt x="918" y="17924"/>
                    <a:pt x="1612" y="16517"/>
                    <a:pt x="2296" y="15072"/>
                  </a:cubicBezTo>
                  <a:cubicBezTo>
                    <a:pt x="4672" y="10048"/>
                    <a:pt x="6944" y="4525"/>
                    <a:pt x="9620" y="882"/>
                  </a:cubicBezTo>
                  <a:cubicBezTo>
                    <a:pt x="9831" y="595"/>
                    <a:pt x="10046" y="319"/>
                    <a:pt x="10275" y="176"/>
                  </a:cubicBezTo>
                  <a:close/>
                </a:path>
              </a:pathLst>
            </a:custGeom>
            <a:solidFill>
              <a:srgbClr val="88FA86"/>
            </a:solidFill>
            <a:ln w="952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75" name="Shape"/>
            <p:cNvSpPr/>
            <p:nvPr/>
          </p:nvSpPr>
          <p:spPr>
            <a:xfrm>
              <a:off x="7489923" y="1142822"/>
              <a:ext cx="1165021" cy="2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72" extrusionOk="0">
                  <a:moveTo>
                    <a:pt x="7386" y="316"/>
                  </a:moveTo>
                  <a:cubicBezTo>
                    <a:pt x="7709" y="22"/>
                    <a:pt x="8042" y="49"/>
                    <a:pt x="8372" y="80"/>
                  </a:cubicBezTo>
                  <a:cubicBezTo>
                    <a:pt x="10094" y="241"/>
                    <a:pt x="11816" y="462"/>
                    <a:pt x="13539" y="436"/>
                  </a:cubicBezTo>
                  <a:cubicBezTo>
                    <a:pt x="14928" y="415"/>
                    <a:pt x="16318" y="234"/>
                    <a:pt x="17707" y="221"/>
                  </a:cubicBezTo>
                  <a:cubicBezTo>
                    <a:pt x="18689" y="212"/>
                    <a:pt x="19672" y="287"/>
                    <a:pt x="20652" y="22"/>
                  </a:cubicBezTo>
                  <a:cubicBezTo>
                    <a:pt x="21045" y="-84"/>
                    <a:pt x="21478" y="145"/>
                    <a:pt x="21556" y="1574"/>
                  </a:cubicBezTo>
                  <a:cubicBezTo>
                    <a:pt x="21596" y="2312"/>
                    <a:pt x="21497" y="3013"/>
                    <a:pt x="21389" y="3634"/>
                  </a:cubicBezTo>
                  <a:cubicBezTo>
                    <a:pt x="20889" y="6517"/>
                    <a:pt x="20213" y="8768"/>
                    <a:pt x="19552" y="11039"/>
                  </a:cubicBezTo>
                  <a:cubicBezTo>
                    <a:pt x="18853" y="13439"/>
                    <a:pt x="18164" y="15896"/>
                    <a:pt x="17404" y="17964"/>
                  </a:cubicBezTo>
                  <a:cubicBezTo>
                    <a:pt x="17096" y="18802"/>
                    <a:pt x="16776" y="19577"/>
                    <a:pt x="16426" y="20067"/>
                  </a:cubicBezTo>
                  <a:cubicBezTo>
                    <a:pt x="15968" y="20708"/>
                    <a:pt x="15481" y="20834"/>
                    <a:pt x="14998" y="20931"/>
                  </a:cubicBezTo>
                  <a:cubicBezTo>
                    <a:pt x="12105" y="21516"/>
                    <a:pt x="9208" y="21247"/>
                    <a:pt x="6314" y="20872"/>
                  </a:cubicBezTo>
                  <a:cubicBezTo>
                    <a:pt x="4440" y="20629"/>
                    <a:pt x="2565" y="20342"/>
                    <a:pt x="691" y="20549"/>
                  </a:cubicBezTo>
                  <a:cubicBezTo>
                    <a:pt x="351" y="20586"/>
                    <a:pt x="-4" y="20166"/>
                    <a:pt x="0" y="18976"/>
                  </a:cubicBezTo>
                  <a:cubicBezTo>
                    <a:pt x="3" y="18310"/>
                    <a:pt x="143" y="17854"/>
                    <a:pt x="277" y="17464"/>
                  </a:cubicBezTo>
                  <a:cubicBezTo>
                    <a:pt x="1150" y="14925"/>
                    <a:pt x="1988" y="12186"/>
                    <a:pt x="2881" y="9769"/>
                  </a:cubicBezTo>
                  <a:cubicBezTo>
                    <a:pt x="4048" y="6612"/>
                    <a:pt x="5299" y="4032"/>
                    <a:pt x="6565" y="1597"/>
                  </a:cubicBezTo>
                  <a:cubicBezTo>
                    <a:pt x="6831" y="1086"/>
                    <a:pt x="7099" y="578"/>
                    <a:pt x="7386" y="316"/>
                  </a:cubicBezTo>
                  <a:close/>
                </a:path>
              </a:pathLst>
            </a:custGeom>
            <a:solidFill>
              <a:srgbClr val="88FA86"/>
            </a:solidFill>
            <a:ln w="952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76" name="Shape"/>
            <p:cNvSpPr/>
            <p:nvPr/>
          </p:nvSpPr>
          <p:spPr>
            <a:xfrm>
              <a:off x="8541663" y="279022"/>
              <a:ext cx="1504994" cy="44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51" extrusionOk="0">
                  <a:moveTo>
                    <a:pt x="9013" y="708"/>
                  </a:moveTo>
                  <a:cubicBezTo>
                    <a:pt x="9406" y="416"/>
                    <a:pt x="9812" y="456"/>
                    <a:pt x="10215" y="471"/>
                  </a:cubicBezTo>
                  <a:cubicBezTo>
                    <a:pt x="10731" y="490"/>
                    <a:pt x="11248" y="466"/>
                    <a:pt x="11764" y="439"/>
                  </a:cubicBezTo>
                  <a:cubicBezTo>
                    <a:pt x="13459" y="350"/>
                    <a:pt x="15154" y="221"/>
                    <a:pt x="16850" y="223"/>
                  </a:cubicBezTo>
                  <a:cubicBezTo>
                    <a:pt x="18048" y="224"/>
                    <a:pt x="19247" y="290"/>
                    <a:pt x="20443" y="23"/>
                  </a:cubicBezTo>
                  <a:cubicBezTo>
                    <a:pt x="20923" y="-85"/>
                    <a:pt x="21451" y="146"/>
                    <a:pt x="21546" y="1586"/>
                  </a:cubicBezTo>
                  <a:cubicBezTo>
                    <a:pt x="21595" y="2329"/>
                    <a:pt x="21474" y="3035"/>
                    <a:pt x="21343" y="3660"/>
                  </a:cubicBezTo>
                  <a:cubicBezTo>
                    <a:pt x="20732" y="6564"/>
                    <a:pt x="19907" y="8831"/>
                    <a:pt x="19101" y="11118"/>
                  </a:cubicBezTo>
                  <a:cubicBezTo>
                    <a:pt x="18248" y="13536"/>
                    <a:pt x="17407" y="16010"/>
                    <a:pt x="16480" y="18094"/>
                  </a:cubicBezTo>
                  <a:cubicBezTo>
                    <a:pt x="16105" y="18938"/>
                    <a:pt x="15714" y="19719"/>
                    <a:pt x="15287" y="20212"/>
                  </a:cubicBezTo>
                  <a:cubicBezTo>
                    <a:pt x="14728" y="20857"/>
                    <a:pt x="14133" y="20982"/>
                    <a:pt x="13544" y="21082"/>
                  </a:cubicBezTo>
                  <a:cubicBezTo>
                    <a:pt x="11599" y="21413"/>
                    <a:pt x="9651" y="21515"/>
                    <a:pt x="7704" y="21412"/>
                  </a:cubicBezTo>
                  <a:cubicBezTo>
                    <a:pt x="5416" y="21291"/>
                    <a:pt x="3130" y="20887"/>
                    <a:pt x="843" y="21087"/>
                  </a:cubicBezTo>
                  <a:cubicBezTo>
                    <a:pt x="428" y="21123"/>
                    <a:pt x="-5" y="20701"/>
                    <a:pt x="0" y="19502"/>
                  </a:cubicBezTo>
                  <a:cubicBezTo>
                    <a:pt x="3" y="18832"/>
                    <a:pt x="174" y="18373"/>
                    <a:pt x="338" y="17979"/>
                  </a:cubicBezTo>
                  <a:cubicBezTo>
                    <a:pt x="1403" y="15423"/>
                    <a:pt x="2425" y="12663"/>
                    <a:pt x="3515" y="10229"/>
                  </a:cubicBezTo>
                  <a:cubicBezTo>
                    <a:pt x="4939" y="7051"/>
                    <a:pt x="6467" y="4458"/>
                    <a:pt x="8010" y="1999"/>
                  </a:cubicBezTo>
                  <a:cubicBezTo>
                    <a:pt x="8335" y="1482"/>
                    <a:pt x="8662" y="969"/>
                    <a:pt x="9013" y="708"/>
                  </a:cubicBezTo>
                  <a:close/>
                </a:path>
              </a:pathLst>
            </a:custGeom>
            <a:solidFill>
              <a:srgbClr val="88FA86"/>
            </a:solidFill>
            <a:ln w="952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</p:grpSp>
      <p:sp>
        <p:nvSpPr>
          <p:cNvPr id="278" name="Group"/>
          <p:cNvSpPr/>
          <p:nvPr/>
        </p:nvSpPr>
        <p:spPr>
          <a:xfrm>
            <a:off x="3306909" y="1915226"/>
            <a:ext cx="311162" cy="97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52" y="21410"/>
                </a:moveTo>
                <a:lnTo>
                  <a:pt x="14020" y="21600"/>
                </a:lnTo>
                <a:lnTo>
                  <a:pt x="21600" y="11206"/>
                </a:lnTo>
                <a:lnTo>
                  <a:pt x="17368" y="923"/>
                </a:lnTo>
                <a:lnTo>
                  <a:pt x="17393" y="919"/>
                </a:lnTo>
                <a:lnTo>
                  <a:pt x="5251" y="0"/>
                </a:lnTo>
                <a:lnTo>
                  <a:pt x="0" y="21410"/>
                </a:lnTo>
                <a:lnTo>
                  <a:pt x="14252" y="21410"/>
                </a:lnTo>
                <a:close/>
              </a:path>
            </a:pathLst>
          </a:custGeom>
          <a:solidFill>
            <a:srgbClr val="5AC3FF"/>
          </a:solidFill>
          <a:ln w="9525">
            <a:solidFill>
              <a:srgbClr val="00446B"/>
            </a:solidFill>
          </a:ln>
          <a:effectLst>
            <a:outerShdw blurRad="50800" dist="76200" dir="2990877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>
              <a:defRPr sz="13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685"/>
          </a:p>
        </p:txBody>
      </p:sp>
      <p:sp>
        <p:nvSpPr>
          <p:cNvPr id="279" name="Group"/>
          <p:cNvSpPr/>
          <p:nvPr/>
        </p:nvSpPr>
        <p:spPr>
          <a:xfrm rot="13324285">
            <a:off x="5375651" y="2214039"/>
            <a:ext cx="311162" cy="97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52" y="21410"/>
                </a:moveTo>
                <a:lnTo>
                  <a:pt x="14020" y="21600"/>
                </a:lnTo>
                <a:lnTo>
                  <a:pt x="21600" y="11206"/>
                </a:lnTo>
                <a:lnTo>
                  <a:pt x="17368" y="923"/>
                </a:lnTo>
                <a:lnTo>
                  <a:pt x="17393" y="919"/>
                </a:lnTo>
                <a:lnTo>
                  <a:pt x="5251" y="0"/>
                </a:lnTo>
                <a:lnTo>
                  <a:pt x="0" y="21410"/>
                </a:lnTo>
                <a:lnTo>
                  <a:pt x="14252" y="21410"/>
                </a:lnTo>
                <a:close/>
              </a:path>
            </a:pathLst>
          </a:custGeom>
          <a:solidFill>
            <a:srgbClr val="5AC3FF"/>
          </a:solidFill>
          <a:ln w="9525">
            <a:solidFill>
              <a:srgbClr val="00446B"/>
            </a:solidFill>
          </a:ln>
          <a:effectLst>
            <a:outerShdw blurRad="50800" dist="76200" dir="2990877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>
              <a:defRPr sz="13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685"/>
          </a:p>
        </p:txBody>
      </p:sp>
      <p:sp>
        <p:nvSpPr>
          <p:cNvPr id="280" name="Smart Contracts"/>
          <p:cNvSpPr txBox="1"/>
          <p:nvPr/>
        </p:nvSpPr>
        <p:spPr>
          <a:xfrm>
            <a:off x="3013076" y="1055295"/>
            <a:ext cx="1086281" cy="21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/>
            <a:r>
              <a:rPr sz="1000" dirty="0"/>
              <a:t>Smart Contracts</a:t>
            </a:r>
          </a:p>
        </p:txBody>
      </p:sp>
      <p:sp>
        <p:nvSpPr>
          <p:cNvPr id="281" name="erights"/>
          <p:cNvSpPr txBox="1"/>
          <p:nvPr/>
        </p:nvSpPr>
        <p:spPr>
          <a:xfrm>
            <a:off x="3160531" y="1302131"/>
            <a:ext cx="602319" cy="208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/>
            <a:r>
              <a:rPr sz="1000" dirty="0" err="1"/>
              <a:t>erights</a:t>
            </a:r>
            <a:endParaRPr sz="738" dirty="0"/>
          </a:p>
        </p:txBody>
      </p:sp>
      <p:sp>
        <p:nvSpPr>
          <p:cNvPr id="282" name="Line"/>
          <p:cNvSpPr/>
          <p:nvPr/>
        </p:nvSpPr>
        <p:spPr>
          <a:xfrm>
            <a:off x="2756694" y="1155026"/>
            <a:ext cx="376106" cy="28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4" h="21532" extrusionOk="0">
                <a:moveTo>
                  <a:pt x="20534" y="21332"/>
                </a:moveTo>
                <a:cubicBezTo>
                  <a:pt x="18447" y="21592"/>
                  <a:pt x="16406" y="21600"/>
                  <a:pt x="14408" y="21349"/>
                </a:cubicBezTo>
                <a:cubicBezTo>
                  <a:pt x="12290" y="21083"/>
                  <a:pt x="10222" y="20529"/>
                  <a:pt x="8180" y="19791"/>
                </a:cubicBezTo>
                <a:cubicBezTo>
                  <a:pt x="6378" y="19140"/>
                  <a:pt x="4560" y="18231"/>
                  <a:pt x="3083" y="16535"/>
                </a:cubicBezTo>
                <a:cubicBezTo>
                  <a:pt x="-421" y="12510"/>
                  <a:pt x="-1066" y="6411"/>
                  <a:pt x="1807" y="3197"/>
                </a:cubicBezTo>
                <a:cubicBezTo>
                  <a:pt x="4015" y="728"/>
                  <a:pt x="8063" y="2276"/>
                  <a:pt x="12119" y="0"/>
                </a:cubicBezTo>
              </a:path>
            </a:pathLst>
          </a:custGeom>
          <a:ln w="50800">
            <a:solidFill>
              <a:srgbClr val="884E00"/>
            </a:solidFill>
            <a:tailEnd type="triangle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83" name="Line"/>
          <p:cNvSpPr/>
          <p:nvPr/>
        </p:nvSpPr>
        <p:spPr>
          <a:xfrm flipH="1">
            <a:off x="3759812" y="1176537"/>
            <a:ext cx="672834" cy="273263"/>
          </a:xfrm>
          <a:custGeom>
            <a:avLst/>
            <a:gdLst>
              <a:gd name="connsiteX0" fmla="*/ 20600 w 20600"/>
              <a:gd name="connsiteY0" fmla="*/ 20151 h 20924"/>
              <a:gd name="connsiteX1" fmla="*/ 13702 w 20600"/>
              <a:gd name="connsiteY1" fmla="*/ 20905 h 20924"/>
              <a:gd name="connsiteX2" fmla="*/ 4779 w 20600"/>
              <a:gd name="connsiteY2" fmla="*/ 18286 h 20924"/>
              <a:gd name="connsiteX3" fmla="*/ 395 w 20600"/>
              <a:gd name="connsiteY3" fmla="*/ 3262 h 20924"/>
              <a:gd name="connsiteX4" fmla="*/ 10548 w 20600"/>
              <a:gd name="connsiteY4" fmla="*/ 0 h 20924"/>
              <a:gd name="connsiteX0" fmla="*/ 18604 w 18604"/>
              <a:gd name="connsiteY0" fmla="*/ 20151 h 20924"/>
              <a:gd name="connsiteX1" fmla="*/ 11706 w 18604"/>
              <a:gd name="connsiteY1" fmla="*/ 20905 h 20924"/>
              <a:gd name="connsiteX2" fmla="*/ 2783 w 18604"/>
              <a:gd name="connsiteY2" fmla="*/ 18286 h 20924"/>
              <a:gd name="connsiteX3" fmla="*/ 494 w 18604"/>
              <a:gd name="connsiteY3" fmla="*/ 2953 h 20924"/>
              <a:gd name="connsiteX4" fmla="*/ 8552 w 18604"/>
              <a:gd name="connsiteY4" fmla="*/ 0 h 20924"/>
              <a:gd name="connsiteX0" fmla="*/ 18496 w 18496"/>
              <a:gd name="connsiteY0" fmla="*/ 20151 h 21024"/>
              <a:gd name="connsiteX1" fmla="*/ 11598 w 18496"/>
              <a:gd name="connsiteY1" fmla="*/ 20905 h 21024"/>
              <a:gd name="connsiteX2" fmla="*/ 3557 w 18496"/>
              <a:gd name="connsiteY2" fmla="*/ 17977 h 21024"/>
              <a:gd name="connsiteX3" fmla="*/ 386 w 18496"/>
              <a:gd name="connsiteY3" fmla="*/ 2953 h 21024"/>
              <a:gd name="connsiteX4" fmla="*/ 8444 w 18496"/>
              <a:gd name="connsiteY4" fmla="*/ 0 h 2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6" h="21024" extrusionOk="0">
                <a:moveTo>
                  <a:pt x="18496" y="20151"/>
                </a:moveTo>
                <a:cubicBezTo>
                  <a:pt x="16202" y="20750"/>
                  <a:pt x="14088" y="21267"/>
                  <a:pt x="11598" y="20905"/>
                </a:cubicBezTo>
                <a:cubicBezTo>
                  <a:pt x="9108" y="20543"/>
                  <a:pt x="5426" y="20969"/>
                  <a:pt x="3557" y="17977"/>
                </a:cubicBezTo>
                <a:cubicBezTo>
                  <a:pt x="1688" y="14985"/>
                  <a:pt x="-1009" y="8995"/>
                  <a:pt x="386" y="2953"/>
                </a:cubicBezTo>
                <a:cubicBezTo>
                  <a:pt x="1277" y="-908"/>
                  <a:pt x="6265" y="223"/>
                  <a:pt x="8444" y="0"/>
                </a:cubicBezTo>
              </a:path>
            </a:pathLst>
          </a:custGeom>
          <a:ln w="50800">
            <a:solidFill>
              <a:srgbClr val="884E00"/>
            </a:solidFill>
            <a:headEnd type="triangle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 dirty="0"/>
          </a:p>
        </p:txBody>
      </p:sp>
      <p:grpSp>
        <p:nvGrpSpPr>
          <p:cNvPr id="295" name="Group"/>
          <p:cNvGrpSpPr/>
          <p:nvPr/>
        </p:nvGrpSpPr>
        <p:grpSpPr>
          <a:xfrm>
            <a:off x="5062698" y="965293"/>
            <a:ext cx="765592" cy="643572"/>
            <a:chOff x="0" y="0"/>
            <a:chExt cx="1451787" cy="1220401"/>
          </a:xfrm>
        </p:grpSpPr>
        <p:pic>
          <p:nvPicPr>
            <p:cNvPr id="285" name="gold-bar.png" descr="gold-ba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3155" y="963739"/>
              <a:ext cx="398269" cy="25666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50800" dir="2990877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86" name="concert-clipart-broadway-ticket-3.png" descr="concert-clipart-broadway-ticket-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37614" y="0"/>
              <a:ext cx="523858" cy="55159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50800" dir="2990877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87" name="Bob"/>
            <p:cNvSpPr/>
            <p:nvPr/>
          </p:nvSpPr>
          <p:spPr>
            <a:xfrm>
              <a:off x="1204505" y="563316"/>
              <a:ext cx="247282" cy="247281"/>
            </a:xfrm>
            <a:prstGeom prst="ellipse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9525" cap="flat">
              <a:solidFill>
                <a:srgbClr val="CC8029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endParaRPr sz="580" dirty="0"/>
            </a:p>
          </p:txBody>
        </p:sp>
        <p:sp>
          <p:nvSpPr>
            <p:cNvPr id="288" name="Alice"/>
            <p:cNvSpPr/>
            <p:nvPr/>
          </p:nvSpPr>
          <p:spPr>
            <a:xfrm>
              <a:off x="0" y="563316"/>
              <a:ext cx="247281" cy="247281"/>
            </a:xfrm>
            <a:prstGeom prst="ellipse">
              <a:avLst/>
            </a:prstGeom>
            <a:solidFill>
              <a:schemeClr val="accent4">
                <a:hueOff val="-1081314"/>
                <a:satOff val="4338"/>
                <a:lumOff val="-8931"/>
              </a:schemeClr>
            </a:solidFill>
            <a:ln w="9525" cap="flat">
              <a:solidFill>
                <a:srgbClr val="CC8029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6789" tIns="26789" rIns="26789" bIns="26789" numCol="1" anchor="ctr">
              <a:noAutofit/>
            </a:bodyPr>
            <a:lstStyle>
              <a:lvl1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endParaRPr sz="580" dirty="0"/>
            </a:p>
          </p:txBody>
        </p:sp>
        <p:sp>
          <p:nvSpPr>
            <p:cNvPr id="289" name="Line"/>
            <p:cNvSpPr/>
            <p:nvPr/>
          </p:nvSpPr>
          <p:spPr>
            <a:xfrm>
              <a:off x="170178" y="741578"/>
              <a:ext cx="1029349" cy="1"/>
            </a:xfrm>
            <a:prstGeom prst="line">
              <a:avLst/>
            </a:prstGeom>
            <a:noFill/>
            <a:ln w="9525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90" name="Arrow"/>
            <p:cNvSpPr/>
            <p:nvPr/>
          </p:nvSpPr>
          <p:spPr>
            <a:xfrm>
              <a:off x="329191" y="666031"/>
              <a:ext cx="295437" cy="192509"/>
            </a:xfrm>
            <a:prstGeom prst="rightArrow">
              <a:avLst>
                <a:gd name="adj1" fmla="val 68409"/>
                <a:gd name="adj2" fmla="val 71824"/>
              </a:avLst>
            </a:prstGeom>
            <a:solidFill>
              <a:srgbClr val="FFFDAA"/>
            </a:solidFill>
            <a:ln w="9525" cap="flat">
              <a:solidFill>
                <a:srgbClr val="CC8029"/>
              </a:solidFill>
              <a:prstDash val="solid"/>
              <a:round/>
            </a:ln>
            <a:effectLst>
              <a:outerShdw blurRad="50800" dist="50800" dir="2990877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91" name="Line"/>
            <p:cNvSpPr/>
            <p:nvPr/>
          </p:nvSpPr>
          <p:spPr>
            <a:xfrm flipH="1" flipV="1">
              <a:off x="253924" y="640194"/>
              <a:ext cx="1029349" cy="1"/>
            </a:xfrm>
            <a:prstGeom prst="line">
              <a:avLst/>
            </a:prstGeom>
            <a:noFill/>
            <a:ln w="9525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headEnd type="oval" w="sm" len="sm"/>
              <a:tailEnd type="triangle" w="sm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92" name="Arrow"/>
            <p:cNvSpPr/>
            <p:nvPr/>
          </p:nvSpPr>
          <p:spPr>
            <a:xfrm rot="10800000">
              <a:off x="816124" y="523233"/>
              <a:ext cx="295437" cy="192509"/>
            </a:xfrm>
            <a:prstGeom prst="rightArrow">
              <a:avLst>
                <a:gd name="adj1" fmla="val 68409"/>
                <a:gd name="adj2" fmla="val 71824"/>
              </a:avLst>
            </a:prstGeom>
            <a:solidFill>
              <a:srgbClr val="F1C066"/>
            </a:solidFill>
            <a:ln w="9525" cap="flat">
              <a:solidFill>
                <a:srgbClr val="CC8029"/>
              </a:solidFill>
              <a:prstDash val="solid"/>
              <a:round/>
            </a:ln>
            <a:effectLst>
              <a:outerShdw blurRad="50800" dist="50800" dir="2990877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1100" b="0">
                  <a:solidFill>
                    <a:schemeClr val="accent6">
                      <a:hueOff val="-146070"/>
                      <a:satOff val="-10048"/>
                      <a:lumOff val="-30626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580"/>
            </a:p>
          </p:txBody>
        </p:sp>
        <p:sp>
          <p:nvSpPr>
            <p:cNvPr id="293" name="Line"/>
            <p:cNvSpPr/>
            <p:nvPr/>
          </p:nvSpPr>
          <p:spPr>
            <a:xfrm flipV="1">
              <a:off x="1031097" y="362122"/>
              <a:ext cx="1" cy="24882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headEnd type="oval" w="sm" len="sm"/>
              <a:tailEnd type="triangle" w="sm" len="sm"/>
            </a:ln>
            <a:effectLst>
              <a:outerShdw blurRad="50800" dist="50800" dir="2990877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94" name="Line"/>
            <p:cNvSpPr/>
            <p:nvPr/>
          </p:nvSpPr>
          <p:spPr>
            <a:xfrm flipH="1">
              <a:off x="475892" y="779896"/>
              <a:ext cx="2" cy="20361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  <a:headEnd type="oval" w="sm" len="sm"/>
              <a:tailEnd type="triangle" w="sm" len="sm"/>
            </a:ln>
            <a:effectLst>
              <a:outerShdw blurRad="50800" dist="50800" dir="2990877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 dirty="0"/>
            </a:p>
          </p:txBody>
        </p:sp>
      </p:grpSp>
      <p:sp>
        <p:nvSpPr>
          <p:cNvPr id="109" name="Google Shape;174;p28">
            <a:extLst>
              <a:ext uri="{FF2B5EF4-FFF2-40B4-BE49-F238E27FC236}">
                <a16:creationId xmlns:a16="http://schemas.microsoft.com/office/drawing/2014/main" id="{3CCDBD82-041C-4382-B310-FE5AA7438F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450" y="142225"/>
            <a:ext cx="8222400" cy="493800"/>
          </a:xfrm>
        </p:spPr>
        <p:txBody>
          <a:bodyPr/>
          <a:lstStyle/>
          <a:p>
            <a:pPr lvl="0"/>
            <a:endParaRPr lang="en-US" sz="3000" dirty="0">
              <a:latin typeface="Poppins" panose="020B0604020202020204" charset="0"/>
              <a:cs typeface="Poppi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-1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3457E-7 L 0.13038 -0.0077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4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-1" presetClass="path" presetSubtype="0" ac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11111E-6 -4.81481E-6 L -0.03021 -0.0330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1000" fill="hold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9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1000" fill="hold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 advAuto="0"/>
      <p:bldP spid="257" grpId="0" animBg="1" advAuto="0"/>
      <p:bldP spid="277" grpId="0" animBg="1" advAuto="0"/>
      <p:bldP spid="278" grpId="0" animBg="1" advAuto="0"/>
      <p:bldP spid="278" grpId="1" animBg="1" advAuto="0"/>
      <p:bldP spid="279" grpId="0" animBg="1" advAuto="0"/>
      <p:bldP spid="279" grpId="1" animBg="1" advAuto="0"/>
      <p:bldP spid="280" grpId="0" animBg="1" advAuto="0"/>
      <p:bldP spid="281" grpId="0" animBg="1" advAuto="0"/>
      <p:bldP spid="282" grpId="0" animBg="1" advAuto="0"/>
      <p:bldP spid="283" grpId="0" animBg="1" advAuto="0"/>
      <p:bldP spid="29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transferrable, unforgeable authorization to use the object it designates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a programming language...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Just an object reference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object-capability (ocap) is...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1474381"/>
            <a:ext cx="4032900" cy="214777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 define a gate counter</a:t>
            </a:r>
            <a:endParaRPr sz="1400" dirty="0">
              <a:solidFill>
                <a:schemeClr val="bg1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dirty="0">
                <a:solidFill>
                  <a:srgbClr val="795DA3"/>
                </a:solidFill>
                <a:latin typeface="Consolas"/>
                <a:ea typeface="Consolas"/>
                <a:cs typeface="Consolas"/>
                <a:sym typeface="Consolas"/>
              </a:rPr>
              <a:t>makeEntryExitCounter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let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count = 0;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def({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countEntry() { </a:t>
            </a: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++count; },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countExit()  { </a:t>
            </a: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--count; }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});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400" dirty="0"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Simple ocap pattern</a:t>
            </a:r>
            <a:endParaRPr sz="2400"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4790750" y="1469781"/>
            <a:ext cx="4032900" cy="214777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 create a gate counter</a:t>
            </a:r>
            <a:endParaRPr sz="1400" dirty="0">
              <a:solidFill>
                <a:schemeClr val="bg1">
                  <a:lumMod val="50000"/>
                </a:schemeClr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counter = makeEntryExitCounter();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 share it with the guards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entryGuard.use(counter.countEntry);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exitGuard.use(counter.countExit);</a:t>
            </a: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A5BF1-A337-4CD8-A608-320A20AE5417}"/>
              </a:ext>
            </a:extLst>
          </p:cNvPr>
          <p:cNvSpPr txBox="1"/>
          <p:nvPr/>
        </p:nvSpPr>
        <p:spPr>
          <a:xfrm>
            <a:off x="404037" y="4203410"/>
            <a:ext cx="542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Simplified, of course!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699" y="873700"/>
            <a:ext cx="4378135" cy="3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makeMint(name) 	</a:t>
            </a:r>
            <a:r>
              <a:rPr lang="en" sz="1800" dirty="0">
                <a:solidFill>
                  <a:srgbClr val="999999"/>
                </a:solidFill>
              </a:rPr>
              <a:t>⇒ mint</a:t>
            </a:r>
            <a:endParaRPr sz="18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mint(amount) 		</a:t>
            </a:r>
            <a:r>
              <a:rPr lang="en" sz="1800" dirty="0">
                <a:solidFill>
                  <a:srgbClr val="999999"/>
                </a:solidFill>
              </a:rPr>
              <a:t>⇒ Purse</a:t>
            </a:r>
            <a:endParaRPr sz="18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Purse</a:t>
            </a:r>
            <a:r>
              <a:rPr lang="en" sz="1800" dirty="0"/>
              <a:t>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 getBalance() 		</a:t>
            </a:r>
            <a:r>
              <a:rPr lang="en" sz="1800" dirty="0">
                <a:solidFill>
                  <a:srgbClr val="999999"/>
                </a:solidFill>
              </a:rPr>
              <a:t>⇒ number</a:t>
            </a:r>
            <a:endParaRPr sz="18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 getIssuer()		</a:t>
            </a:r>
            <a:r>
              <a:rPr lang="en" sz="1800" dirty="0">
                <a:solidFill>
                  <a:srgbClr val="999999"/>
                </a:solidFill>
              </a:rPr>
              <a:t>⇒ Issuer</a:t>
            </a:r>
            <a:endParaRPr sz="18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 deposit(amount, srcPurse)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206450" y="113871"/>
            <a:ext cx="82224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Mints and Purses</a:t>
            </a:r>
            <a:endParaRPr dirty="0"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2"/>
          </p:nvPr>
        </p:nvSpPr>
        <p:spPr>
          <a:xfrm>
            <a:off x="4790750" y="488950"/>
            <a:ext cx="4032900" cy="3943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// setup for concert tickets</a:t>
            </a: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ticketsM =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       mintMaker.makeMint(</a:t>
            </a:r>
            <a:r>
              <a:rPr lang="en" sz="1400" dirty="0">
                <a:solidFill>
                  <a:srgbClr val="DF5000"/>
                </a:solidFill>
                <a:latin typeface="Consolas"/>
                <a:ea typeface="Consolas"/>
                <a:cs typeface="Consolas"/>
                <a:sym typeface="Consolas"/>
              </a:rPr>
              <a:t>"Concert"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marL="0" indent="0">
              <a:buNone/>
            </a:pPr>
            <a:endParaRPr lang="en-US" sz="1400" dirty="0">
              <a:solidFill>
                <a:srgbClr val="A71D5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969896"/>
                </a:solidFill>
                <a:latin typeface="Consolas"/>
                <a:sym typeface="Consolas"/>
              </a:rPr>
              <a:t>// publish concert ticket issuer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concertI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400" dirty="0" err="1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ticketsM.getIssuer</a:t>
            </a:r>
            <a:r>
              <a:rPr lang="en-US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// create and return a ticket</a:t>
            </a: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return 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ticketsM.mint(1);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69896"/>
                </a:solidFill>
                <a:latin typeface="Consolas"/>
                <a:ea typeface="Consolas"/>
                <a:cs typeface="Consolas"/>
                <a:sym typeface="Consolas"/>
              </a:rPr>
              <a:t>// send a new ticket to carol</a:t>
            </a:r>
            <a:endParaRPr sz="1400" dirty="0">
              <a:solidFill>
                <a:srgbClr val="33333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A71D5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 ticketP = ticketsM.mint(1);</a:t>
            </a:r>
            <a:b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 dirty="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carol.receiveTicket(ticketP); </a:t>
            </a:r>
            <a:endParaRPr sz="1400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gori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oric" id="{00443A32-B685-44DC-83A1-E8556BC72BC6}" vid="{457C40F2-A2C6-4118-B2AC-046A9F4B6172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Microsoft Office PowerPoint</Application>
  <PresentationFormat>On-screen Show (16:9)</PresentationFormat>
  <Paragraphs>247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Montserrat</vt:lpstr>
      <vt:lpstr>Montserrat Light</vt:lpstr>
      <vt:lpstr>Inconsolata</vt:lpstr>
      <vt:lpstr>Consolas</vt:lpstr>
      <vt:lpstr>Poppins</vt:lpstr>
      <vt:lpstr>Arial</vt:lpstr>
      <vt:lpstr>Montserrat Medium</vt:lpstr>
      <vt:lpstr>Agoric</vt:lpstr>
      <vt:lpstr>Simple Light</vt:lpstr>
      <vt:lpstr>Trains, Hotels, and Async</vt:lpstr>
      <vt:lpstr>Train-Hotel Problem</vt:lpstr>
      <vt:lpstr>The atomic approach</vt:lpstr>
      <vt:lpstr>Distributed atomicity considered harmful</vt:lpstr>
      <vt:lpstr>Who are we?</vt:lpstr>
      <vt:lpstr>PowerPoint Presentation</vt:lpstr>
      <vt:lpstr>An object-capability (ocap) is...</vt:lpstr>
      <vt:lpstr>Simple ocap pattern</vt:lpstr>
      <vt:lpstr>Mints and Purses</vt:lpstr>
      <vt:lpstr>Issuers and exclusive transfer</vt:lpstr>
      <vt:lpstr>Escrow contract and market safety</vt:lpstr>
      <vt:lpstr>Escrow contract and market safety</vt:lpstr>
      <vt:lpstr>Escrow agent contract in twenty lines</vt:lpstr>
      <vt:lpstr>Escrow agent</vt:lpstr>
      <vt:lpstr>Covered call option</vt:lpstr>
      <vt:lpstr>Train-Hotel Problem</vt:lpstr>
      <vt:lpstr>The simple async solution</vt:lpstr>
      <vt:lpstr>More general vacation</vt:lpstr>
      <vt:lpstr>Power of a framework</vt:lpstr>
      <vt:lpstr>Async to the rescue! </vt:lpstr>
      <vt:lpstr>Escrow contract in twenty lines</vt:lpstr>
      <vt:lpstr>Find out more, get involved</vt:lpstr>
      <vt:lpstr>PowerPoint Presentation</vt:lpstr>
      <vt:lpstr>Pipelining</vt:lpstr>
      <vt:lpstr>The buzzword "web3" suggests the lax, security-poor programming habits of the web. When crypto or smart contracts are programmed like a web page they are doomed. Sustainably successful blockchains and their apps are based on far more secure, careful, and slow programming methods.”  Nick Szabo, Feb 2018 </vt:lpstr>
      <vt:lpstr>What is a smart contract?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2019-02-02T19:10:23Z</dcterms:modified>
</cp:coreProperties>
</file>